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0" r:id="rId5"/>
  </p:sldMasterIdLst>
  <p:notesMasterIdLst>
    <p:notesMasterId r:id="rId36"/>
  </p:notesMasterIdLst>
  <p:sldIdLst>
    <p:sldId id="408" r:id="rId6"/>
    <p:sldId id="257" r:id="rId7"/>
    <p:sldId id="392" r:id="rId8"/>
    <p:sldId id="398" r:id="rId9"/>
    <p:sldId id="382" r:id="rId10"/>
    <p:sldId id="383" r:id="rId11"/>
    <p:sldId id="385" r:id="rId12"/>
    <p:sldId id="342" r:id="rId13"/>
    <p:sldId id="394" r:id="rId14"/>
    <p:sldId id="387" r:id="rId15"/>
    <p:sldId id="395" r:id="rId16"/>
    <p:sldId id="406" r:id="rId17"/>
    <p:sldId id="388" r:id="rId18"/>
    <p:sldId id="390" r:id="rId19"/>
    <p:sldId id="396" r:id="rId20"/>
    <p:sldId id="375" r:id="rId21"/>
    <p:sldId id="407" r:id="rId22"/>
    <p:sldId id="397" r:id="rId23"/>
    <p:sldId id="379" r:id="rId24"/>
    <p:sldId id="381" r:id="rId25"/>
    <p:sldId id="380" r:id="rId26"/>
    <p:sldId id="391" r:id="rId27"/>
    <p:sldId id="399" r:id="rId28"/>
    <p:sldId id="400" r:id="rId29"/>
    <p:sldId id="401" r:id="rId30"/>
    <p:sldId id="384" r:id="rId31"/>
    <p:sldId id="402" r:id="rId32"/>
    <p:sldId id="403" r:id="rId33"/>
    <p:sldId id="404" r:id="rId34"/>
    <p:sldId id="405" r:id="rId35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64" autoAdjust="0"/>
    <p:restoredTop sz="94692"/>
  </p:normalViewPr>
  <p:slideViewPr>
    <p:cSldViewPr snapToGrid="0">
      <p:cViewPr varScale="1">
        <p:scale>
          <a:sx n="86" d="100"/>
          <a:sy n="86" d="100"/>
        </p:scale>
        <p:origin x="72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theme" Target="theme/theme1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47C3120-0D7A-478D-AAA4-3FA21E92480A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613BE96A-F572-43DD-BBA0-83AD60A543D5}">
      <dgm:prSet phldrT="[Testo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xfrm>
          <a:off x="3145026" y="0"/>
          <a:ext cx="1289052" cy="1819879"/>
        </a:xfrm>
        <a:prstGeom prst="rect">
          <a:avLst/>
        </a:prstGeom>
        <a:ln/>
      </dgm:spPr>
      <dgm:t>
        <a:bodyPr/>
        <a:lstStyle/>
        <a:p>
          <a:endParaRPr lang="it-IT" sz="20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w Cen MT" panose="020B0602020104020603"/>
            <a:ea typeface="+mn-ea"/>
            <a:cs typeface="+mn-cs"/>
          </a:endParaRPr>
        </a:p>
        <a:p>
          <a:endParaRPr lang="it-IT" sz="20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w Cen MT" panose="020B0602020104020603"/>
            <a:ea typeface="+mn-ea"/>
            <a:cs typeface="+mn-cs"/>
          </a:endParaRPr>
        </a:p>
        <a:p>
          <a:endParaRPr lang="it-IT" sz="20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w Cen MT" panose="020B0602020104020603"/>
            <a:ea typeface="+mn-ea"/>
            <a:cs typeface="+mn-cs"/>
          </a:endParaRPr>
        </a:p>
        <a:p>
          <a:endParaRPr lang="it-IT" sz="20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w Cen MT" panose="020B0602020104020603"/>
            <a:ea typeface="+mn-ea"/>
            <a:cs typeface="+mn-cs"/>
          </a:endParaRPr>
        </a:p>
        <a:p>
          <a:r>
            <a:rPr lang="it-IT" sz="20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w Cen MT" panose="020B0602020104020603"/>
              <a:ea typeface="+mn-ea"/>
              <a:cs typeface="+mn-cs"/>
            </a:rPr>
            <a:t>Left </a:t>
          </a:r>
          <a:r>
            <a:rPr lang="it-IT" sz="20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w Cen MT" panose="020B0602020104020603"/>
              <a:ea typeface="+mn-ea"/>
              <a:cs typeface="+mn-cs"/>
            </a:rPr>
            <a:t>lobectomy</a:t>
          </a:r>
          <a:endParaRPr lang="it-IT" sz="20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w Cen MT" panose="020B0602020104020603"/>
            <a:ea typeface="+mn-ea"/>
            <a:cs typeface="+mn-cs"/>
          </a:endParaRPr>
        </a:p>
      </dgm:t>
    </dgm:pt>
    <dgm:pt modelId="{491E6BA0-D262-4CE6-A4E2-B788BFA2F7C9}" type="parTrans" cxnId="{F41B0C85-2E08-423B-93A8-23D7DAC08D09}">
      <dgm:prSet/>
      <dgm:spPr/>
      <dgm:t>
        <a:bodyPr/>
        <a:lstStyle/>
        <a:p>
          <a:endParaRPr lang="it-IT"/>
        </a:p>
      </dgm:t>
    </dgm:pt>
    <dgm:pt modelId="{AAA00A46-0614-4EE8-A5D9-D82266649F55}" type="sibTrans" cxnId="{F41B0C85-2E08-423B-93A8-23D7DAC08D09}">
      <dgm:prSet/>
      <dgm:spPr/>
      <dgm:t>
        <a:bodyPr/>
        <a:lstStyle/>
        <a:p>
          <a:endParaRPr lang="it-IT"/>
        </a:p>
      </dgm:t>
    </dgm:pt>
    <dgm:pt modelId="{15D1EFE7-5F13-4422-B395-81F8A560E892}">
      <dgm:prSet phldrT="[Testo]"/>
      <dgm:spPr>
        <a:xfrm>
          <a:off x="4524310" y="2729818"/>
          <a:ext cx="1289052" cy="1819879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endParaRPr lang="it-IT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w Cen MT" panose="020B0602020104020603"/>
            <a:ea typeface="+mn-ea"/>
            <a:cs typeface="+mn-cs"/>
          </a:endParaRPr>
        </a:p>
      </dgm:t>
    </dgm:pt>
    <dgm:pt modelId="{42C04475-41EB-42A0-9CF0-B89B56AD8E3B}" type="parTrans" cxnId="{04F82750-EAFA-4E83-AB9A-847E09EC3E9F}">
      <dgm:prSet/>
      <dgm:spPr/>
      <dgm:t>
        <a:bodyPr/>
        <a:lstStyle/>
        <a:p>
          <a:endParaRPr lang="it-IT"/>
        </a:p>
      </dgm:t>
    </dgm:pt>
    <dgm:pt modelId="{B6FC49C0-F53C-43FA-91EF-61E286A0D891}" type="sibTrans" cxnId="{04F82750-EAFA-4E83-AB9A-847E09EC3E9F}">
      <dgm:prSet/>
      <dgm:spPr/>
      <dgm:t>
        <a:bodyPr/>
        <a:lstStyle/>
        <a:p>
          <a:endParaRPr lang="it-IT"/>
        </a:p>
      </dgm:t>
    </dgm:pt>
    <dgm:pt modelId="{DB665470-60CD-4B93-8B77-6300697EAE04}">
      <dgm:prSet phldrT="[Testo]"/>
      <dgm:spPr>
        <a:xfrm>
          <a:off x="7297600" y="2729818"/>
          <a:ext cx="1289052" cy="1819879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endParaRPr lang="it-IT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w Cen MT" panose="020B0602020104020603"/>
            <a:ea typeface="+mn-ea"/>
            <a:cs typeface="+mn-cs"/>
          </a:endParaRPr>
        </a:p>
      </dgm:t>
    </dgm:pt>
    <dgm:pt modelId="{B68A60D7-ABD7-48FD-B770-1C40DF3D8FBF}" type="parTrans" cxnId="{DD9550DB-24F0-44B1-822E-ADB3EAB6E56E}">
      <dgm:prSet/>
      <dgm:spPr/>
      <dgm:t>
        <a:bodyPr/>
        <a:lstStyle/>
        <a:p>
          <a:endParaRPr lang="it-IT"/>
        </a:p>
      </dgm:t>
    </dgm:pt>
    <dgm:pt modelId="{32070552-7AF7-4C3D-ACB9-5046C80FFDA9}" type="sibTrans" cxnId="{DD9550DB-24F0-44B1-822E-ADB3EAB6E56E}">
      <dgm:prSet/>
      <dgm:spPr/>
      <dgm:t>
        <a:bodyPr/>
        <a:lstStyle/>
        <a:p>
          <a:endParaRPr lang="it-IT"/>
        </a:p>
      </dgm:t>
    </dgm:pt>
    <dgm:pt modelId="{4DE527E1-A938-48C1-B9F8-0A5EF414B759}">
      <dgm:prSet/>
      <dgm:spPr>
        <a:xfrm>
          <a:off x="66773" y="0"/>
          <a:ext cx="1289052" cy="1819879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endParaRPr lang="it-IT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w Cen MT" panose="020B0602020104020603"/>
            <a:ea typeface="+mn-ea"/>
            <a:cs typeface="+mn-cs"/>
          </a:endParaRPr>
        </a:p>
      </dgm:t>
    </dgm:pt>
    <dgm:pt modelId="{DBBF4413-CB86-4702-88E2-7D52936522AD}" type="parTrans" cxnId="{435CE4F8-268B-418B-BE08-3D81B89DA74D}">
      <dgm:prSet/>
      <dgm:spPr/>
      <dgm:t>
        <a:bodyPr/>
        <a:lstStyle/>
        <a:p>
          <a:endParaRPr lang="it-IT"/>
        </a:p>
      </dgm:t>
    </dgm:pt>
    <dgm:pt modelId="{3485BC97-3305-45A4-B10C-EA1B3E11286C}" type="sibTrans" cxnId="{435CE4F8-268B-418B-BE08-3D81B89DA74D}">
      <dgm:prSet/>
      <dgm:spPr/>
      <dgm:t>
        <a:bodyPr/>
        <a:lstStyle/>
        <a:p>
          <a:endParaRPr lang="it-IT"/>
        </a:p>
      </dgm:t>
    </dgm:pt>
    <dgm:pt modelId="{8C447F23-7CEA-4994-A22B-82BFE578D6AB}">
      <dgm:prSet/>
      <dgm:spPr>
        <a:xfrm>
          <a:off x="1686565" y="2729818"/>
          <a:ext cx="1289052" cy="1819879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endParaRPr lang="it-IT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w Cen MT" panose="020B0602020104020603"/>
            <a:ea typeface="+mn-ea"/>
            <a:cs typeface="+mn-cs"/>
          </a:endParaRPr>
        </a:p>
      </dgm:t>
    </dgm:pt>
    <dgm:pt modelId="{3C5B4F88-85F3-4DFB-A56C-2CC5396E652A}" type="parTrans" cxnId="{957C617C-5FF3-4479-A99E-F795245CDA7F}">
      <dgm:prSet/>
      <dgm:spPr/>
      <dgm:t>
        <a:bodyPr/>
        <a:lstStyle/>
        <a:p>
          <a:endParaRPr lang="it-IT"/>
        </a:p>
      </dgm:t>
    </dgm:pt>
    <dgm:pt modelId="{3EB05239-4F79-4778-873F-5108DAB4DDAF}" type="sibTrans" cxnId="{957C617C-5FF3-4479-A99E-F795245CDA7F}">
      <dgm:prSet/>
      <dgm:spPr/>
      <dgm:t>
        <a:bodyPr/>
        <a:lstStyle/>
        <a:p>
          <a:endParaRPr lang="it-IT"/>
        </a:p>
      </dgm:t>
    </dgm:pt>
    <dgm:pt modelId="{7DECD27C-F546-4BFC-942F-D1E69BA71FC1}">
      <dgm:prSet/>
      <dgm:spPr>
        <a:xfrm>
          <a:off x="5923844" y="0"/>
          <a:ext cx="1289052" cy="1819879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endParaRPr lang="it-IT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w Cen MT" panose="020B0602020104020603"/>
            <a:ea typeface="+mn-ea"/>
            <a:cs typeface="+mn-cs"/>
          </a:endParaRPr>
        </a:p>
      </dgm:t>
    </dgm:pt>
    <dgm:pt modelId="{1D61247B-3306-42B3-BD3A-79B74062A92D}" type="parTrans" cxnId="{2FDBCB8D-5282-4E52-B02D-358FC6A039BE}">
      <dgm:prSet/>
      <dgm:spPr/>
      <dgm:t>
        <a:bodyPr/>
        <a:lstStyle/>
        <a:p>
          <a:endParaRPr lang="it-IT"/>
        </a:p>
      </dgm:t>
    </dgm:pt>
    <dgm:pt modelId="{94F88F6E-47A4-4412-9EFF-28357DEEEB50}" type="sibTrans" cxnId="{2FDBCB8D-5282-4E52-B02D-358FC6A039BE}">
      <dgm:prSet/>
      <dgm:spPr/>
      <dgm:t>
        <a:bodyPr/>
        <a:lstStyle/>
        <a:p>
          <a:endParaRPr lang="it-IT"/>
        </a:p>
      </dgm:t>
    </dgm:pt>
    <dgm:pt modelId="{120CA97D-C5CC-4CEC-870A-76A41D9572CC}" type="pres">
      <dgm:prSet presAssocID="{947C3120-0D7A-478D-AAA4-3FA21E92480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9629B16E-2887-40CC-90FA-BA858A469896}" type="pres">
      <dgm:prSet presAssocID="{947C3120-0D7A-478D-AAA4-3FA21E92480A}" presName="arrow" presStyleLbl="bgShp" presStyleIdx="0" presStyleCnt="1" custScaleX="104270" custLinFactNeighborX="-7271" custLinFactNeighborY="40235"/>
      <dgm:spPr>
        <a:xfrm>
          <a:off x="215545" y="2010948"/>
          <a:ext cx="8956671" cy="1819879"/>
        </a:xfrm>
        <a:prstGeom prst="notchedRightArrow">
          <a:avLst/>
        </a:prstGeom>
        <a:solidFill>
          <a:srgbClr val="FFC000"/>
        </a:solidFill>
        <a:ln>
          <a:noFill/>
        </a:ln>
        <a:effectLst/>
      </dgm:spPr>
    </dgm:pt>
    <dgm:pt modelId="{BF9384AE-C1DA-4CC2-9660-56CADD57938E}" type="pres">
      <dgm:prSet presAssocID="{947C3120-0D7A-478D-AAA4-3FA21E92480A}" presName="points" presStyleCnt="0"/>
      <dgm:spPr/>
    </dgm:pt>
    <dgm:pt modelId="{0F3A7C2A-267A-42C8-9881-EFB53EDB4CB8}" type="pres">
      <dgm:prSet presAssocID="{4DE527E1-A938-48C1-B9F8-0A5EF414B759}" presName="compositeA" presStyleCnt="0"/>
      <dgm:spPr/>
    </dgm:pt>
    <dgm:pt modelId="{7637FEB7-2BAD-4104-B152-B848FDA4B822}" type="pres">
      <dgm:prSet presAssocID="{4DE527E1-A938-48C1-B9F8-0A5EF414B759}" presName="textA" presStyleLbl="revTx" presStyleIdx="0" presStyleCnt="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6872CF0-FE91-459C-AEB4-2197B484E2C2}" type="pres">
      <dgm:prSet presAssocID="{4DE527E1-A938-48C1-B9F8-0A5EF414B759}" presName="circleA" presStyleLbl="node1" presStyleIdx="0" presStyleCnt="6" custScaleX="373762" custScaleY="287257"/>
      <dgm:spPr>
        <a:xfrm>
          <a:off x="-94556" y="1661092"/>
          <a:ext cx="1611712" cy="1227513"/>
        </a:xfrm>
        <a:prstGeom prst="ellipse">
          <a:avLst/>
        </a:prstGeom>
        <a:solidFill>
          <a:schemeClr val="bg1"/>
        </a:solid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</dgm:pt>
    <dgm:pt modelId="{D56A53F8-CF67-4D4F-8719-4A2012EEC86D}" type="pres">
      <dgm:prSet presAssocID="{4DE527E1-A938-48C1-B9F8-0A5EF414B759}" presName="spaceA" presStyleCnt="0"/>
      <dgm:spPr/>
    </dgm:pt>
    <dgm:pt modelId="{E583E57E-4FFC-4102-95F1-A9A95261E72B}" type="pres">
      <dgm:prSet presAssocID="{3485BC97-3305-45A4-B10C-EA1B3E11286C}" presName="space" presStyleCnt="0"/>
      <dgm:spPr/>
    </dgm:pt>
    <dgm:pt modelId="{19C4A56F-E891-4A49-BE73-31064D4F0392}" type="pres">
      <dgm:prSet presAssocID="{8C447F23-7CEA-4994-A22B-82BFE578D6AB}" presName="compositeB" presStyleCnt="0"/>
      <dgm:spPr/>
    </dgm:pt>
    <dgm:pt modelId="{38CD0E80-6899-48C8-BF03-DC88186B9E0D}" type="pres">
      <dgm:prSet presAssocID="{8C447F23-7CEA-4994-A22B-82BFE578D6AB}" presName="textB" presStyleLbl="revTx" presStyleIdx="1" presStyleCnt="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54EAAB0-B6AB-498E-8C8A-82BF09CED134}" type="pres">
      <dgm:prSet presAssocID="{8C447F23-7CEA-4994-A22B-82BFE578D6AB}" presName="circleB" presStyleLbl="node1" presStyleIdx="1" presStyleCnt="6" custScaleX="329465" custScaleY="284314"/>
      <dgm:spPr>
        <a:xfrm>
          <a:off x="1581608" y="1628077"/>
          <a:ext cx="1498966" cy="1293542"/>
        </a:xfrm>
        <a:prstGeom prst="ellipse">
          <a:avLst/>
        </a:prstGeom>
        <a:solidFill>
          <a:schemeClr val="bg1"/>
        </a:solid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</dgm:pt>
    <dgm:pt modelId="{54AF8EB4-9DFC-469B-90F7-F89AC8475E71}" type="pres">
      <dgm:prSet presAssocID="{8C447F23-7CEA-4994-A22B-82BFE578D6AB}" presName="spaceB" presStyleCnt="0"/>
      <dgm:spPr/>
    </dgm:pt>
    <dgm:pt modelId="{B692DE99-1089-4563-BFBE-B0EA748C454E}" type="pres">
      <dgm:prSet presAssocID="{3EB05239-4F79-4778-873F-5108DAB4DDAF}" presName="space" presStyleCnt="0"/>
      <dgm:spPr/>
    </dgm:pt>
    <dgm:pt modelId="{B05B5C9F-E9A3-4000-B86B-23F1A4D58609}" type="pres">
      <dgm:prSet presAssocID="{613BE96A-F572-43DD-BBA0-83AD60A543D5}" presName="compositeA" presStyleCnt="0"/>
      <dgm:spPr/>
    </dgm:pt>
    <dgm:pt modelId="{D2833034-98A1-43E0-8506-F04996D594E8}" type="pres">
      <dgm:prSet presAssocID="{613BE96A-F572-43DD-BBA0-83AD60A543D5}" presName="textA" presStyleLbl="revTx" presStyleIdx="2" presStyleCnt="6" custScaleX="257533" custScaleY="34040" custLinFactNeighborX="-74600" custLinFactNeighborY="37525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it-IT"/>
        </a:p>
      </dgm:t>
    </dgm:pt>
    <dgm:pt modelId="{E70E3DE7-F60A-41D2-85CA-88B4DC29C188}" type="pres">
      <dgm:prSet presAssocID="{613BE96A-F572-43DD-BBA0-83AD60A543D5}" presName="circleA" presStyleLbl="node1" presStyleIdx="2" presStyleCnt="6" custScaleX="329343" custScaleY="303922" custLinFactNeighborX="-6047" custLinFactNeighborY="26865"/>
      <dgm:spPr>
        <a:xfrm>
          <a:off x="3158946" y="1583472"/>
          <a:ext cx="1261212" cy="1382753"/>
        </a:xfrm>
        <a:prstGeom prst="ellipse">
          <a:avLst/>
        </a:prstGeom>
        <a:solidFill>
          <a:schemeClr val="bg1"/>
        </a:solid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</dgm:pt>
    <dgm:pt modelId="{8357F36E-9467-4072-814C-1C216708B98E}" type="pres">
      <dgm:prSet presAssocID="{613BE96A-F572-43DD-BBA0-83AD60A543D5}" presName="spaceA" presStyleCnt="0"/>
      <dgm:spPr/>
    </dgm:pt>
    <dgm:pt modelId="{F6DE3079-57B3-4626-B4C2-DE9B18230312}" type="pres">
      <dgm:prSet presAssocID="{AAA00A46-0614-4EE8-A5D9-D82266649F55}" presName="space" presStyleCnt="0"/>
      <dgm:spPr/>
    </dgm:pt>
    <dgm:pt modelId="{B777F529-E8C0-4330-90FE-EFD61DBDC2FF}" type="pres">
      <dgm:prSet presAssocID="{15D1EFE7-5F13-4422-B395-81F8A560E892}" presName="compositeB" presStyleCnt="0"/>
      <dgm:spPr/>
    </dgm:pt>
    <dgm:pt modelId="{88B23464-7BAE-403D-ACEE-498ACFE6C1BD}" type="pres">
      <dgm:prSet presAssocID="{15D1EFE7-5F13-4422-B395-81F8A560E892}" presName="textB" presStyleLbl="revTx" presStyleIdx="3" presStyleCnt="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280FD7A-D3AF-4D06-B370-C0E54D175FC0}" type="pres">
      <dgm:prSet presAssocID="{15D1EFE7-5F13-4422-B395-81F8A560E892}" presName="circleB" presStyleLbl="node1" presStyleIdx="3" presStyleCnt="6" custScaleX="294659" custScaleY="294118"/>
      <dgm:spPr>
        <a:xfrm>
          <a:off x="4498531" y="1605774"/>
          <a:ext cx="1340609" cy="1338148"/>
        </a:xfrm>
        <a:prstGeom prst="ellipse">
          <a:avLst/>
        </a:prstGeom>
        <a:solidFill>
          <a:schemeClr val="bg1"/>
        </a:solid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</dgm:pt>
    <dgm:pt modelId="{4BEC85B3-E08A-4A8B-834C-F51055065EE7}" type="pres">
      <dgm:prSet presAssocID="{15D1EFE7-5F13-4422-B395-81F8A560E892}" presName="spaceB" presStyleCnt="0"/>
      <dgm:spPr/>
    </dgm:pt>
    <dgm:pt modelId="{78C4B335-DC20-47C7-9E32-E0A9C633B641}" type="pres">
      <dgm:prSet presAssocID="{B6FC49C0-F53C-43FA-91EF-61E286A0D891}" presName="space" presStyleCnt="0"/>
      <dgm:spPr/>
    </dgm:pt>
    <dgm:pt modelId="{E4F33747-280A-4998-BB92-B7BA9D3608C4}" type="pres">
      <dgm:prSet presAssocID="{7DECD27C-F546-4BFC-942F-D1E69BA71FC1}" presName="compositeA" presStyleCnt="0"/>
      <dgm:spPr/>
    </dgm:pt>
    <dgm:pt modelId="{A73A631A-CD9D-46D7-82A6-5B144D198747}" type="pres">
      <dgm:prSet presAssocID="{7DECD27C-F546-4BFC-942F-D1E69BA71FC1}" presName="textA" presStyleLbl="revTx" presStyleIdx="4" presStyleCnt="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BF9C4E5D-39FA-4773-AC42-A87DF7F4879E}" type="pres">
      <dgm:prSet presAssocID="{7DECD27C-F546-4BFC-942F-D1E69BA71FC1}" presName="circleA" presStyleLbl="node1" presStyleIdx="4" presStyleCnt="6" custScaleX="292229" custScaleY="264706"/>
      <dgm:spPr>
        <a:xfrm>
          <a:off x="5903593" y="1672682"/>
          <a:ext cx="1329553" cy="1204332"/>
        </a:xfrm>
        <a:prstGeom prst="ellipse">
          <a:avLst/>
        </a:prstGeom>
        <a:solidFill>
          <a:schemeClr val="bg1"/>
        </a:solid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</dgm:pt>
    <dgm:pt modelId="{FFF76942-3C62-47D3-B9C0-C47F01CCAAF6}" type="pres">
      <dgm:prSet presAssocID="{7DECD27C-F546-4BFC-942F-D1E69BA71FC1}" presName="spaceA" presStyleCnt="0"/>
      <dgm:spPr/>
    </dgm:pt>
    <dgm:pt modelId="{52C9C8C1-1B8B-4C7E-ACDC-0745AACEF69C}" type="pres">
      <dgm:prSet presAssocID="{94F88F6E-47A4-4412-9EFF-28357DEEEB50}" presName="space" presStyleCnt="0"/>
      <dgm:spPr/>
    </dgm:pt>
    <dgm:pt modelId="{27DFA01E-E8E5-4C91-9213-7667A4732C5C}" type="pres">
      <dgm:prSet presAssocID="{DB665470-60CD-4B93-8B77-6300697EAE04}" presName="compositeB" presStyleCnt="0"/>
      <dgm:spPr/>
    </dgm:pt>
    <dgm:pt modelId="{EFCFB105-CDB9-4318-8AF4-993C7E1ECAF5}" type="pres">
      <dgm:prSet presAssocID="{DB665470-60CD-4B93-8B77-6300697EAE04}" presName="textB" presStyleLbl="revTx" presStyleIdx="5" presStyleCnt="6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it-IT"/>
        </a:p>
      </dgm:t>
    </dgm:pt>
    <dgm:pt modelId="{67D76DB7-33BE-4A90-AC1E-5B4CB49AFC1C}" type="pres">
      <dgm:prSet presAssocID="{DB665470-60CD-4B93-8B77-6300697EAE04}" presName="circleB" presStyleLbl="node1" presStyleIdx="5" presStyleCnt="6" custScaleX="298593" custScaleY="284507"/>
      <dgm:spPr>
        <a:xfrm>
          <a:off x="7714641" y="2047364"/>
          <a:ext cx="454969" cy="454969"/>
        </a:xfrm>
        <a:prstGeom prst="ellipse">
          <a:avLst/>
        </a:prstGeom>
        <a:solidFill>
          <a:schemeClr val="bg1"/>
        </a:solid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</dgm:pt>
    <dgm:pt modelId="{CB3CADBE-C857-47BF-923F-D543C31E47D9}" type="pres">
      <dgm:prSet presAssocID="{DB665470-60CD-4B93-8B77-6300697EAE04}" presName="spaceB" presStyleCnt="0"/>
      <dgm:spPr/>
    </dgm:pt>
  </dgm:ptLst>
  <dgm:cxnLst>
    <dgm:cxn modelId="{2FDBCB8D-5282-4E52-B02D-358FC6A039BE}" srcId="{947C3120-0D7A-478D-AAA4-3FA21E92480A}" destId="{7DECD27C-F546-4BFC-942F-D1E69BA71FC1}" srcOrd="4" destOrd="0" parTransId="{1D61247B-3306-42B3-BD3A-79B74062A92D}" sibTransId="{94F88F6E-47A4-4412-9EFF-28357DEEEB50}"/>
    <dgm:cxn modelId="{957C617C-5FF3-4479-A99E-F795245CDA7F}" srcId="{947C3120-0D7A-478D-AAA4-3FA21E92480A}" destId="{8C447F23-7CEA-4994-A22B-82BFE578D6AB}" srcOrd="1" destOrd="0" parTransId="{3C5B4F88-85F3-4DFB-A56C-2CC5396E652A}" sibTransId="{3EB05239-4F79-4778-873F-5108DAB4DDAF}"/>
    <dgm:cxn modelId="{8F2C7837-93CB-47C2-9D7E-CC37D2628D27}" type="presOf" srcId="{613BE96A-F572-43DD-BBA0-83AD60A543D5}" destId="{D2833034-98A1-43E0-8506-F04996D594E8}" srcOrd="0" destOrd="0" presId="urn:microsoft.com/office/officeart/2005/8/layout/hProcess11"/>
    <dgm:cxn modelId="{93C6DBF2-269E-443B-B050-33020CB9C7F4}" type="presOf" srcId="{8C447F23-7CEA-4994-A22B-82BFE578D6AB}" destId="{38CD0E80-6899-48C8-BF03-DC88186B9E0D}" srcOrd="0" destOrd="0" presId="urn:microsoft.com/office/officeart/2005/8/layout/hProcess11"/>
    <dgm:cxn modelId="{435CE4F8-268B-418B-BE08-3D81B89DA74D}" srcId="{947C3120-0D7A-478D-AAA4-3FA21E92480A}" destId="{4DE527E1-A938-48C1-B9F8-0A5EF414B759}" srcOrd="0" destOrd="0" parTransId="{DBBF4413-CB86-4702-88E2-7D52936522AD}" sibTransId="{3485BC97-3305-45A4-B10C-EA1B3E11286C}"/>
    <dgm:cxn modelId="{F41B0C85-2E08-423B-93A8-23D7DAC08D09}" srcId="{947C3120-0D7A-478D-AAA4-3FA21E92480A}" destId="{613BE96A-F572-43DD-BBA0-83AD60A543D5}" srcOrd="2" destOrd="0" parTransId="{491E6BA0-D262-4CE6-A4E2-B788BFA2F7C9}" sibTransId="{AAA00A46-0614-4EE8-A5D9-D82266649F55}"/>
    <dgm:cxn modelId="{DD9550DB-24F0-44B1-822E-ADB3EAB6E56E}" srcId="{947C3120-0D7A-478D-AAA4-3FA21E92480A}" destId="{DB665470-60CD-4B93-8B77-6300697EAE04}" srcOrd="5" destOrd="0" parTransId="{B68A60D7-ABD7-48FD-B770-1C40DF3D8FBF}" sibTransId="{32070552-7AF7-4C3D-ACB9-5046C80FFDA9}"/>
    <dgm:cxn modelId="{6EAD4E4C-A618-46E0-94DD-E7C1B9A8EDFD}" type="presOf" srcId="{15D1EFE7-5F13-4422-B395-81F8A560E892}" destId="{88B23464-7BAE-403D-ACEE-498ACFE6C1BD}" srcOrd="0" destOrd="0" presId="urn:microsoft.com/office/officeart/2005/8/layout/hProcess11"/>
    <dgm:cxn modelId="{5FA309CE-B956-411F-9E1B-E12CBCBDAA99}" type="presOf" srcId="{947C3120-0D7A-478D-AAA4-3FA21E92480A}" destId="{120CA97D-C5CC-4CEC-870A-76A41D9572CC}" srcOrd="0" destOrd="0" presId="urn:microsoft.com/office/officeart/2005/8/layout/hProcess11"/>
    <dgm:cxn modelId="{F483F173-EC7C-4059-B3B0-FAA168981E27}" type="presOf" srcId="{7DECD27C-F546-4BFC-942F-D1E69BA71FC1}" destId="{A73A631A-CD9D-46D7-82A6-5B144D198747}" srcOrd="0" destOrd="0" presId="urn:microsoft.com/office/officeart/2005/8/layout/hProcess11"/>
    <dgm:cxn modelId="{FDFF1CD6-C6D4-4CE6-8570-01FBFAB55BB4}" type="presOf" srcId="{DB665470-60CD-4B93-8B77-6300697EAE04}" destId="{EFCFB105-CDB9-4318-8AF4-993C7E1ECAF5}" srcOrd="0" destOrd="0" presId="urn:microsoft.com/office/officeart/2005/8/layout/hProcess11"/>
    <dgm:cxn modelId="{837954EC-2551-4D2C-961B-93A8097EDFEA}" type="presOf" srcId="{4DE527E1-A938-48C1-B9F8-0A5EF414B759}" destId="{7637FEB7-2BAD-4104-B152-B848FDA4B822}" srcOrd="0" destOrd="0" presId="urn:microsoft.com/office/officeart/2005/8/layout/hProcess11"/>
    <dgm:cxn modelId="{04F82750-EAFA-4E83-AB9A-847E09EC3E9F}" srcId="{947C3120-0D7A-478D-AAA4-3FA21E92480A}" destId="{15D1EFE7-5F13-4422-B395-81F8A560E892}" srcOrd="3" destOrd="0" parTransId="{42C04475-41EB-42A0-9CF0-B89B56AD8E3B}" sibTransId="{B6FC49C0-F53C-43FA-91EF-61E286A0D891}"/>
    <dgm:cxn modelId="{57E3DB25-E042-4CC4-B830-BB7E325D7897}" type="presParOf" srcId="{120CA97D-C5CC-4CEC-870A-76A41D9572CC}" destId="{9629B16E-2887-40CC-90FA-BA858A469896}" srcOrd="0" destOrd="0" presId="urn:microsoft.com/office/officeart/2005/8/layout/hProcess11"/>
    <dgm:cxn modelId="{DE9D6125-FA4D-4EEE-A363-A8EBF303A62B}" type="presParOf" srcId="{120CA97D-C5CC-4CEC-870A-76A41D9572CC}" destId="{BF9384AE-C1DA-4CC2-9660-56CADD57938E}" srcOrd="1" destOrd="0" presId="urn:microsoft.com/office/officeart/2005/8/layout/hProcess11"/>
    <dgm:cxn modelId="{6720B0E6-BCBE-400E-A4C6-1096908D8F8E}" type="presParOf" srcId="{BF9384AE-C1DA-4CC2-9660-56CADD57938E}" destId="{0F3A7C2A-267A-42C8-9881-EFB53EDB4CB8}" srcOrd="0" destOrd="0" presId="urn:microsoft.com/office/officeart/2005/8/layout/hProcess11"/>
    <dgm:cxn modelId="{F7EA7E5A-7EB2-4BCB-A4F8-6F93019692DE}" type="presParOf" srcId="{0F3A7C2A-267A-42C8-9881-EFB53EDB4CB8}" destId="{7637FEB7-2BAD-4104-B152-B848FDA4B822}" srcOrd="0" destOrd="0" presId="urn:microsoft.com/office/officeart/2005/8/layout/hProcess11"/>
    <dgm:cxn modelId="{BE5A3E42-89E4-4C09-B61F-7964C978C12F}" type="presParOf" srcId="{0F3A7C2A-267A-42C8-9881-EFB53EDB4CB8}" destId="{66872CF0-FE91-459C-AEB4-2197B484E2C2}" srcOrd="1" destOrd="0" presId="urn:microsoft.com/office/officeart/2005/8/layout/hProcess11"/>
    <dgm:cxn modelId="{26C7BEE2-D97D-4AC6-B91B-BC81C76D1E6F}" type="presParOf" srcId="{0F3A7C2A-267A-42C8-9881-EFB53EDB4CB8}" destId="{D56A53F8-CF67-4D4F-8719-4A2012EEC86D}" srcOrd="2" destOrd="0" presId="urn:microsoft.com/office/officeart/2005/8/layout/hProcess11"/>
    <dgm:cxn modelId="{C395FA59-6DBC-48CD-831F-D1692BFEE9FE}" type="presParOf" srcId="{BF9384AE-C1DA-4CC2-9660-56CADD57938E}" destId="{E583E57E-4FFC-4102-95F1-A9A95261E72B}" srcOrd="1" destOrd="0" presId="urn:microsoft.com/office/officeart/2005/8/layout/hProcess11"/>
    <dgm:cxn modelId="{494EEF6A-98F5-4E48-BFD9-C00503C5D4DD}" type="presParOf" srcId="{BF9384AE-C1DA-4CC2-9660-56CADD57938E}" destId="{19C4A56F-E891-4A49-BE73-31064D4F0392}" srcOrd="2" destOrd="0" presId="urn:microsoft.com/office/officeart/2005/8/layout/hProcess11"/>
    <dgm:cxn modelId="{C948CCDA-44EC-4FBB-A95A-776686B0EEC8}" type="presParOf" srcId="{19C4A56F-E891-4A49-BE73-31064D4F0392}" destId="{38CD0E80-6899-48C8-BF03-DC88186B9E0D}" srcOrd="0" destOrd="0" presId="urn:microsoft.com/office/officeart/2005/8/layout/hProcess11"/>
    <dgm:cxn modelId="{4BE61990-2CB6-441B-821A-7210ED323F73}" type="presParOf" srcId="{19C4A56F-E891-4A49-BE73-31064D4F0392}" destId="{354EAAB0-B6AB-498E-8C8A-82BF09CED134}" srcOrd="1" destOrd="0" presId="urn:microsoft.com/office/officeart/2005/8/layout/hProcess11"/>
    <dgm:cxn modelId="{EB49E45A-95D1-45CA-A849-D7ECED77C311}" type="presParOf" srcId="{19C4A56F-E891-4A49-BE73-31064D4F0392}" destId="{54AF8EB4-9DFC-469B-90F7-F89AC8475E71}" srcOrd="2" destOrd="0" presId="urn:microsoft.com/office/officeart/2005/8/layout/hProcess11"/>
    <dgm:cxn modelId="{8711CCF0-2D98-4B10-8AF2-472A2606F49A}" type="presParOf" srcId="{BF9384AE-C1DA-4CC2-9660-56CADD57938E}" destId="{B692DE99-1089-4563-BFBE-B0EA748C454E}" srcOrd="3" destOrd="0" presId="urn:microsoft.com/office/officeart/2005/8/layout/hProcess11"/>
    <dgm:cxn modelId="{024E2598-8988-4C87-B023-70CEED7ACC94}" type="presParOf" srcId="{BF9384AE-C1DA-4CC2-9660-56CADD57938E}" destId="{B05B5C9F-E9A3-4000-B86B-23F1A4D58609}" srcOrd="4" destOrd="0" presId="urn:microsoft.com/office/officeart/2005/8/layout/hProcess11"/>
    <dgm:cxn modelId="{7F711203-E486-4320-857B-AB4DCC803BCB}" type="presParOf" srcId="{B05B5C9F-E9A3-4000-B86B-23F1A4D58609}" destId="{D2833034-98A1-43E0-8506-F04996D594E8}" srcOrd="0" destOrd="0" presId="urn:microsoft.com/office/officeart/2005/8/layout/hProcess11"/>
    <dgm:cxn modelId="{C5B43769-3149-4839-B3B0-F94D738B8909}" type="presParOf" srcId="{B05B5C9F-E9A3-4000-B86B-23F1A4D58609}" destId="{E70E3DE7-F60A-41D2-85CA-88B4DC29C188}" srcOrd="1" destOrd="0" presId="urn:microsoft.com/office/officeart/2005/8/layout/hProcess11"/>
    <dgm:cxn modelId="{DA1C54AD-2068-40CB-9E79-FC1C4B8820CD}" type="presParOf" srcId="{B05B5C9F-E9A3-4000-B86B-23F1A4D58609}" destId="{8357F36E-9467-4072-814C-1C216708B98E}" srcOrd="2" destOrd="0" presId="urn:microsoft.com/office/officeart/2005/8/layout/hProcess11"/>
    <dgm:cxn modelId="{887A353C-6D51-4E37-A7D0-D6058B735CD4}" type="presParOf" srcId="{BF9384AE-C1DA-4CC2-9660-56CADD57938E}" destId="{F6DE3079-57B3-4626-B4C2-DE9B18230312}" srcOrd="5" destOrd="0" presId="urn:microsoft.com/office/officeart/2005/8/layout/hProcess11"/>
    <dgm:cxn modelId="{24365AE7-22C8-40A4-A9D8-B98397C4D702}" type="presParOf" srcId="{BF9384AE-C1DA-4CC2-9660-56CADD57938E}" destId="{B777F529-E8C0-4330-90FE-EFD61DBDC2FF}" srcOrd="6" destOrd="0" presId="urn:microsoft.com/office/officeart/2005/8/layout/hProcess11"/>
    <dgm:cxn modelId="{202C6C49-0DA8-4B68-A5C4-4FBFCF4705AA}" type="presParOf" srcId="{B777F529-E8C0-4330-90FE-EFD61DBDC2FF}" destId="{88B23464-7BAE-403D-ACEE-498ACFE6C1BD}" srcOrd="0" destOrd="0" presId="urn:microsoft.com/office/officeart/2005/8/layout/hProcess11"/>
    <dgm:cxn modelId="{CD8C3885-B2BC-49BF-9621-EAC42E712F60}" type="presParOf" srcId="{B777F529-E8C0-4330-90FE-EFD61DBDC2FF}" destId="{2280FD7A-D3AF-4D06-B370-C0E54D175FC0}" srcOrd="1" destOrd="0" presId="urn:microsoft.com/office/officeart/2005/8/layout/hProcess11"/>
    <dgm:cxn modelId="{16A7D4D8-A8F1-4FD7-BF0B-869FDE68BA65}" type="presParOf" srcId="{B777F529-E8C0-4330-90FE-EFD61DBDC2FF}" destId="{4BEC85B3-E08A-4A8B-834C-F51055065EE7}" srcOrd="2" destOrd="0" presId="urn:microsoft.com/office/officeart/2005/8/layout/hProcess11"/>
    <dgm:cxn modelId="{70FCBB11-6473-4947-9105-CEE96AB7EDAE}" type="presParOf" srcId="{BF9384AE-C1DA-4CC2-9660-56CADD57938E}" destId="{78C4B335-DC20-47C7-9E32-E0A9C633B641}" srcOrd="7" destOrd="0" presId="urn:microsoft.com/office/officeart/2005/8/layout/hProcess11"/>
    <dgm:cxn modelId="{E44F625F-100F-43B0-83A5-3FD576BC6AE4}" type="presParOf" srcId="{BF9384AE-C1DA-4CC2-9660-56CADD57938E}" destId="{E4F33747-280A-4998-BB92-B7BA9D3608C4}" srcOrd="8" destOrd="0" presId="urn:microsoft.com/office/officeart/2005/8/layout/hProcess11"/>
    <dgm:cxn modelId="{C77EF985-46A8-4DC2-94F6-538FEB6B8725}" type="presParOf" srcId="{E4F33747-280A-4998-BB92-B7BA9D3608C4}" destId="{A73A631A-CD9D-46D7-82A6-5B144D198747}" srcOrd="0" destOrd="0" presId="urn:microsoft.com/office/officeart/2005/8/layout/hProcess11"/>
    <dgm:cxn modelId="{8BA6ABC0-D595-4D9E-A0A1-96FAC151E074}" type="presParOf" srcId="{E4F33747-280A-4998-BB92-B7BA9D3608C4}" destId="{BF9C4E5D-39FA-4773-AC42-A87DF7F4879E}" srcOrd="1" destOrd="0" presId="urn:microsoft.com/office/officeart/2005/8/layout/hProcess11"/>
    <dgm:cxn modelId="{AC24B36B-2A9A-451B-ADDB-D5658DF7AE6E}" type="presParOf" srcId="{E4F33747-280A-4998-BB92-B7BA9D3608C4}" destId="{FFF76942-3C62-47D3-B9C0-C47F01CCAAF6}" srcOrd="2" destOrd="0" presId="urn:microsoft.com/office/officeart/2005/8/layout/hProcess11"/>
    <dgm:cxn modelId="{A96B61D9-8DF4-4954-B9EF-DDA0A8930417}" type="presParOf" srcId="{BF9384AE-C1DA-4CC2-9660-56CADD57938E}" destId="{52C9C8C1-1B8B-4C7E-ACDC-0745AACEF69C}" srcOrd="9" destOrd="0" presId="urn:microsoft.com/office/officeart/2005/8/layout/hProcess11"/>
    <dgm:cxn modelId="{D1D552BD-C668-43A5-A912-30547CBC4641}" type="presParOf" srcId="{BF9384AE-C1DA-4CC2-9660-56CADD57938E}" destId="{27DFA01E-E8E5-4C91-9213-7667A4732C5C}" srcOrd="10" destOrd="0" presId="urn:microsoft.com/office/officeart/2005/8/layout/hProcess11"/>
    <dgm:cxn modelId="{386EF3B6-21C2-498D-A873-772B591094F6}" type="presParOf" srcId="{27DFA01E-E8E5-4C91-9213-7667A4732C5C}" destId="{EFCFB105-CDB9-4318-8AF4-993C7E1ECAF5}" srcOrd="0" destOrd="0" presId="urn:microsoft.com/office/officeart/2005/8/layout/hProcess11"/>
    <dgm:cxn modelId="{1FFB6303-D353-43D2-85D8-7ABD92D3D3A2}" type="presParOf" srcId="{27DFA01E-E8E5-4C91-9213-7667A4732C5C}" destId="{67D76DB7-33BE-4A90-AC1E-5B4CB49AFC1C}" srcOrd="1" destOrd="0" presId="urn:microsoft.com/office/officeart/2005/8/layout/hProcess11"/>
    <dgm:cxn modelId="{859AB064-090B-4E26-86DF-01B6E622AEDD}" type="presParOf" srcId="{27DFA01E-E8E5-4C91-9213-7667A4732C5C}" destId="{CB3CADBE-C857-47BF-923F-D543C31E47D9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29B16E-2887-40CC-90FA-BA858A469896}">
      <dsp:nvSpPr>
        <dsp:cNvPr id="0" name=""/>
        <dsp:cNvSpPr/>
      </dsp:nvSpPr>
      <dsp:spPr>
        <a:xfrm>
          <a:off x="362025" y="2282178"/>
          <a:ext cx="8358425" cy="1980456"/>
        </a:xfrm>
        <a:prstGeom prst="notchedRightArrow">
          <a:avLst/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37FEB7-2BAD-4104-B152-B848FDA4B822}">
      <dsp:nvSpPr>
        <dsp:cNvPr id="0" name=""/>
        <dsp:cNvSpPr/>
      </dsp:nvSpPr>
      <dsp:spPr>
        <a:xfrm>
          <a:off x="172317" y="0"/>
          <a:ext cx="806875" cy="19804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62280" tIns="462280" rIns="462280" bIns="462280" numCol="1" spcCol="1270" anchor="b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6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w Cen MT" panose="020B0602020104020603"/>
            <a:ea typeface="+mn-ea"/>
            <a:cs typeface="+mn-cs"/>
          </a:endParaRPr>
        </a:p>
      </dsp:txBody>
      <dsp:txXfrm>
        <a:off x="172317" y="0"/>
        <a:ext cx="806875" cy="1980456"/>
      </dsp:txXfrm>
    </dsp:sp>
    <dsp:sp modelId="{66872CF0-FE91-459C-AEB4-2197B484E2C2}">
      <dsp:nvSpPr>
        <dsp:cNvPr id="0" name=""/>
        <dsp:cNvSpPr/>
      </dsp:nvSpPr>
      <dsp:spPr>
        <a:xfrm>
          <a:off x="-349518" y="1764445"/>
          <a:ext cx="1850548" cy="1422249"/>
        </a:xfrm>
        <a:prstGeom prst="ellipse">
          <a:avLst/>
        </a:prstGeom>
        <a:solidFill>
          <a:schemeClr val="bg1"/>
        </a:solid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CD0E80-6899-48C8-BF03-DC88186B9E0D}">
      <dsp:nvSpPr>
        <dsp:cNvPr id="0" name=""/>
        <dsp:cNvSpPr/>
      </dsp:nvSpPr>
      <dsp:spPr>
        <a:xfrm>
          <a:off x="1953549" y="2970684"/>
          <a:ext cx="806875" cy="19804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62280" tIns="462280" rIns="462280" bIns="462280" numCol="1" spcCol="1270" anchor="t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6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w Cen MT" panose="020B0602020104020603"/>
            <a:ea typeface="+mn-ea"/>
            <a:cs typeface="+mn-cs"/>
          </a:endParaRPr>
        </a:p>
      </dsp:txBody>
      <dsp:txXfrm>
        <a:off x="1953549" y="2970684"/>
        <a:ext cx="806875" cy="1980456"/>
      </dsp:txXfrm>
    </dsp:sp>
    <dsp:sp modelId="{354EAAB0-B6AB-498E-8C8A-82BF09CED134}">
      <dsp:nvSpPr>
        <dsp:cNvPr id="0" name=""/>
        <dsp:cNvSpPr/>
      </dsp:nvSpPr>
      <dsp:spPr>
        <a:xfrm>
          <a:off x="1541373" y="1771731"/>
          <a:ext cx="1631227" cy="1407678"/>
        </a:xfrm>
        <a:prstGeom prst="ellipse">
          <a:avLst/>
        </a:prstGeom>
        <a:solidFill>
          <a:schemeClr val="bg1"/>
        </a:solid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833034-98A1-43E0-8506-F04996D594E8}">
      <dsp:nvSpPr>
        <dsp:cNvPr id="0" name=""/>
        <dsp:cNvSpPr/>
      </dsp:nvSpPr>
      <dsp:spPr>
        <a:xfrm>
          <a:off x="2611015" y="1069743"/>
          <a:ext cx="2077969" cy="674147"/>
        </a:xfrm>
        <a:prstGeom prst="roundRect">
          <a:avLst/>
        </a:prstGeom>
        <a:solidFill>
          <a:schemeClr val="lt1"/>
        </a:solidFill>
        <a:ln w="1270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b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20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w Cen MT" panose="020B0602020104020603"/>
            <a:ea typeface="+mn-ea"/>
            <a:cs typeface="+mn-cs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20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w Cen MT" panose="020B0602020104020603"/>
            <a:ea typeface="+mn-ea"/>
            <a:cs typeface="+mn-cs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20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w Cen MT" panose="020B0602020104020603"/>
            <a:ea typeface="+mn-ea"/>
            <a:cs typeface="+mn-cs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20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w Cen MT" panose="020B0602020104020603"/>
            <a:ea typeface="+mn-ea"/>
            <a:cs typeface="+mn-cs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w Cen MT" panose="020B0602020104020603"/>
              <a:ea typeface="+mn-ea"/>
              <a:cs typeface="+mn-cs"/>
            </a:rPr>
            <a:t>Left </a:t>
          </a:r>
          <a:r>
            <a:rPr lang="it-IT" sz="2000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w Cen MT" panose="020B0602020104020603"/>
              <a:ea typeface="+mn-ea"/>
              <a:cs typeface="+mn-cs"/>
            </a:rPr>
            <a:t>lobectomy</a:t>
          </a:r>
          <a:endParaRPr lang="it-IT" sz="20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w Cen MT" panose="020B0602020104020603"/>
            <a:ea typeface="+mn-ea"/>
            <a:cs typeface="+mn-cs"/>
          </a:endParaRPr>
        </a:p>
      </dsp:txBody>
      <dsp:txXfrm>
        <a:off x="2643924" y="1102652"/>
        <a:ext cx="2012151" cy="608329"/>
      </dsp:txXfrm>
    </dsp:sp>
    <dsp:sp modelId="{E70E3DE7-F60A-41D2-85CA-88B4DC29C188}">
      <dsp:nvSpPr>
        <dsp:cNvPr id="0" name=""/>
        <dsp:cNvSpPr/>
      </dsp:nvSpPr>
      <dsp:spPr>
        <a:xfrm>
          <a:off x="3406678" y="1529625"/>
          <a:ext cx="1630623" cy="1504760"/>
        </a:xfrm>
        <a:prstGeom prst="ellipse">
          <a:avLst/>
        </a:prstGeom>
        <a:solidFill>
          <a:schemeClr val="bg1"/>
        </a:solid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B23464-7BAE-403D-ACEE-498ACFE6C1BD}">
      <dsp:nvSpPr>
        <dsp:cNvPr id="0" name=""/>
        <dsp:cNvSpPr/>
      </dsp:nvSpPr>
      <dsp:spPr>
        <a:xfrm>
          <a:off x="5657269" y="2970684"/>
          <a:ext cx="806875" cy="19804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62280" tIns="462280" rIns="462280" bIns="462280" numCol="1" spcCol="1270" anchor="t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65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w Cen MT" panose="020B0602020104020603"/>
            <a:ea typeface="+mn-ea"/>
            <a:cs typeface="+mn-cs"/>
          </a:endParaRPr>
        </a:p>
      </dsp:txBody>
      <dsp:txXfrm>
        <a:off x="5657269" y="2970684"/>
        <a:ext cx="806875" cy="1980456"/>
      </dsp:txXfrm>
    </dsp:sp>
    <dsp:sp modelId="{2280FD7A-D3AF-4D06-B370-C0E54D175FC0}">
      <dsp:nvSpPr>
        <dsp:cNvPr id="0" name=""/>
        <dsp:cNvSpPr/>
      </dsp:nvSpPr>
      <dsp:spPr>
        <a:xfrm>
          <a:off x="5331258" y="1747460"/>
          <a:ext cx="1458898" cy="1456219"/>
        </a:xfrm>
        <a:prstGeom prst="ellipse">
          <a:avLst/>
        </a:prstGeom>
        <a:solidFill>
          <a:schemeClr val="bg1"/>
        </a:solid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3A631A-CD9D-46D7-82A6-5B144D198747}">
      <dsp:nvSpPr>
        <dsp:cNvPr id="0" name=""/>
        <dsp:cNvSpPr/>
      </dsp:nvSpPr>
      <dsp:spPr>
        <a:xfrm>
          <a:off x="7150495" y="0"/>
          <a:ext cx="806875" cy="19804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62280" tIns="462280" rIns="462280" bIns="462280" numCol="1" spcCol="1270" anchor="b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6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w Cen MT" panose="020B0602020104020603"/>
            <a:ea typeface="+mn-ea"/>
            <a:cs typeface="+mn-cs"/>
          </a:endParaRPr>
        </a:p>
      </dsp:txBody>
      <dsp:txXfrm>
        <a:off x="7150495" y="0"/>
        <a:ext cx="806875" cy="1980456"/>
      </dsp:txXfrm>
    </dsp:sp>
    <dsp:sp modelId="{BF9C4E5D-39FA-4773-AC42-A87DF7F4879E}">
      <dsp:nvSpPr>
        <dsp:cNvPr id="0" name=""/>
        <dsp:cNvSpPr/>
      </dsp:nvSpPr>
      <dsp:spPr>
        <a:xfrm>
          <a:off x="6830500" y="1820272"/>
          <a:ext cx="1446866" cy="1310596"/>
        </a:xfrm>
        <a:prstGeom prst="ellipse">
          <a:avLst/>
        </a:prstGeom>
        <a:solidFill>
          <a:schemeClr val="bg1"/>
        </a:solid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CFB105-CDB9-4318-8AF4-993C7E1ECAF5}">
      <dsp:nvSpPr>
        <dsp:cNvPr id="0" name=""/>
        <dsp:cNvSpPr/>
      </dsp:nvSpPr>
      <dsp:spPr>
        <a:xfrm>
          <a:off x="8653461" y="2970684"/>
          <a:ext cx="806875" cy="19804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62280" tIns="462280" rIns="462280" bIns="462280" numCol="1" spcCol="1270" anchor="t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6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w Cen MT" panose="020B0602020104020603"/>
            <a:ea typeface="+mn-ea"/>
            <a:cs typeface="+mn-cs"/>
          </a:endParaRPr>
        </a:p>
      </dsp:txBody>
      <dsp:txXfrm>
        <a:off x="8653461" y="2970684"/>
        <a:ext cx="806875" cy="1980456"/>
      </dsp:txXfrm>
    </dsp:sp>
    <dsp:sp modelId="{67D76DB7-33BE-4A90-AC1E-5B4CB49AFC1C}">
      <dsp:nvSpPr>
        <dsp:cNvPr id="0" name=""/>
        <dsp:cNvSpPr/>
      </dsp:nvSpPr>
      <dsp:spPr>
        <a:xfrm>
          <a:off x="8317710" y="1771253"/>
          <a:ext cx="1478376" cy="1408634"/>
        </a:xfrm>
        <a:prstGeom prst="ellipse">
          <a:avLst/>
        </a:prstGeom>
        <a:solidFill>
          <a:schemeClr val="bg1"/>
        </a:solid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3C5DE3-B4A5-A240-A284-8A61030E4B0F}" type="datetimeFigureOut">
              <a:rPr lang="it-IT" smtClean="0"/>
              <a:t>26/11/2025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CBC9C0-DCBC-244D-AE8D-77928070295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326937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CBC9C0-DCBC-244D-AE8D-779280702953}" type="slidenum">
              <a:rPr lang="it-IT" smtClean="0"/>
              <a:t>20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974943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4FC5932-C385-7101-298B-A3715D7454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8BD4CEE2-7402-C2DE-25A6-B7F6FE716D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966AB67-7442-21A4-C848-CC556E0E47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A4AD5-1D72-384E-8968-AEBAF0751AC3}" type="datetimeFigureOut">
              <a:rPr lang="it-IT" smtClean="0"/>
              <a:t>26/11/2025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FC68AF2-2D68-BC33-49D5-DD55648793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CF74231-ECA2-E13D-89E3-D61A3582C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A8AF1-2C4A-A548-AAA5-EB1C1AF36AB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565251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634F812-5511-2E45-A50D-9F16CEE9B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0ABAD97E-ECF7-83D0-3926-D305CA3768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4AA263D-D9F7-8330-4363-A03D9F2CAC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A4AD5-1D72-384E-8968-AEBAF0751AC3}" type="datetimeFigureOut">
              <a:rPr lang="it-IT" smtClean="0"/>
              <a:t>26/11/2025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0D79366-4AA1-553D-062B-968AA0C762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9580FDB-BB8F-64CC-5DAA-D552DFD0AD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A8AF1-2C4A-A548-AAA5-EB1C1AF36AB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95460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4A2A4282-076D-C045-5D20-ECF0B1608C0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E48FE9D8-7E90-6260-5FC2-56C16B17EB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61B83FC-EEB9-1B53-995E-7AAE0C30D8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A4AD5-1D72-384E-8968-AEBAF0751AC3}" type="datetimeFigureOut">
              <a:rPr lang="it-IT" smtClean="0"/>
              <a:t>26/11/2025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BC9D6B5-1D92-53B8-824D-CC1AFF33BE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86E0DE0-7C01-F7AD-095B-06506623F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A8AF1-2C4A-A548-AAA5-EB1C1AF36AB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968021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immagine 9">
            <a:extLst>
              <a:ext uri="{FF2B5EF4-FFF2-40B4-BE49-F238E27FC236}">
                <a16:creationId xmlns:a16="http://schemas.microsoft.com/office/drawing/2014/main" id="{D1D313A2-A4D4-40DF-A0C2-C29F6416852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DB44FF-F9B4-4E5D-9888-DD07079D4562}" type="datetime1">
              <a:rPr kumimoji="0" lang="it-IT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26/11/2025</a:t>
            </a:fld>
            <a:endParaRPr kumimoji="0" lang="it-IT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900" b="0" i="0" u="none" strike="noStrike" kern="1200" cap="all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Piè di pagina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98EE3D-8CD1-4C3F-BD1C-C98C9596463C}" type="slidenum">
              <a:rPr kumimoji="0" lang="it-IT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0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212850" y="4508500"/>
            <a:ext cx="5118100" cy="1279652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it-IT" noProof="0"/>
              <a:t>Fare clic per modificare lo stile del sottotitolo dello schema</a:t>
            </a:r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212850" y="2057400"/>
            <a:ext cx="5118100" cy="1929066"/>
          </a:xfrm>
        </p:spPr>
        <p:txBody>
          <a:bodyPr rtlCol="0" anchor="b">
            <a:noAutofit/>
          </a:bodyPr>
          <a:lstStyle>
            <a:lvl1pPr algn="l">
              <a:lnSpc>
                <a:spcPct val="90000"/>
              </a:lnSpc>
              <a:defRPr sz="5400" b="1" spc="-50" baseline="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0662117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arallelogramma 14">
            <a:extLst>
              <a:ext uri="{FF2B5EF4-FFF2-40B4-BE49-F238E27FC236}">
                <a16:creationId xmlns:a16="http://schemas.microsoft.com/office/drawing/2014/main" id="{F5AA8A10-E19C-430B-9D5D-8D12F92BFEC5}"/>
              </a:ext>
            </a:extLst>
          </p:cNvPr>
          <p:cNvSpPr/>
          <p:nvPr userDrawn="1"/>
        </p:nvSpPr>
        <p:spPr>
          <a:xfrm>
            <a:off x="7972121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A7C93D4F-3003-4D58-9AFB-356A0F800F42}"/>
              </a:ext>
            </a:extLst>
          </p:cNvPr>
          <p:cNvSpPr/>
          <p:nvPr userDrawn="1"/>
        </p:nvSpPr>
        <p:spPr>
          <a:xfrm>
            <a:off x="5060941" y="0"/>
            <a:ext cx="153926" cy="6858000"/>
          </a:xfrm>
          <a:prstGeom prst="rect">
            <a:avLst/>
          </a:prstGeom>
          <a:solidFill>
            <a:srgbClr val="E686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F388D4-15DF-446A-91AA-72876CD48301}" type="datetime1">
              <a:rPr kumimoji="0" lang="it-IT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26/11/2025</a:t>
            </a:fld>
            <a:endParaRPr kumimoji="0" lang="it-IT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900" b="0" i="0" u="none" strike="noStrike" kern="1200" cap="all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Piè di pagina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98EE3D-8CD1-4C3F-BD1C-C98C9596463C}" type="slidenum">
              <a:rPr kumimoji="0" lang="it-IT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0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629400" y="758952"/>
            <a:ext cx="4526280" cy="3227514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6000" b="1" spc="-50" baseline="0">
                <a:solidFill>
                  <a:srgbClr val="1D2E5D"/>
                </a:solidFill>
                <a:latin typeface="+mn-lt"/>
              </a:defRPr>
            </a:lvl1pPr>
          </a:lstStyle>
          <a:p>
            <a:pPr rtl="0"/>
            <a:r>
              <a:rPr lang="it-IT" noProof="0" dirty="0"/>
              <a:t>Fare clic per modificare lo stile del titolo dello schema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6632171" y="4508500"/>
            <a:ext cx="4526280" cy="1279652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it-IT" noProof="0" dirty="0"/>
              <a:t>Fare clic per modificare lo stile del sottotitolo dello schema</a:t>
            </a: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6D3E1BBA-670B-4CAE-B839-50ADB23DDBC6}"/>
              </a:ext>
            </a:extLst>
          </p:cNvPr>
          <p:cNvSpPr/>
          <p:nvPr userDrawn="1"/>
        </p:nvSpPr>
        <p:spPr>
          <a:xfrm>
            <a:off x="4993149" y="3841"/>
            <a:ext cx="153926" cy="6858000"/>
          </a:xfrm>
          <a:prstGeom prst="rect">
            <a:avLst/>
          </a:prstGeom>
          <a:solidFill>
            <a:srgbClr val="FFC8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BCEB7EBB-2689-CDE9-69A7-877DE12793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24"/>
          <a:stretch>
            <a:fillRect/>
          </a:stretch>
        </p:blipFill>
        <p:spPr>
          <a:xfrm>
            <a:off x="12789" y="0"/>
            <a:ext cx="49880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6747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542C42-F0C8-417A-980A-09B6C1CD6C24}" type="datetime1">
              <a:rPr kumimoji="0" lang="it-IT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26/11/2025</a:t>
            </a:fld>
            <a:endParaRPr kumimoji="0" lang="it-IT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900" b="0" i="0" u="none" strike="noStrike" kern="1200" cap="all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Piè di pagina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98EE3D-8CD1-4C3F-BD1C-C98C9596463C}" type="slidenum">
              <a:rPr kumimoji="0" lang="it-IT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0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8168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stazione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arallelogramma 14">
            <a:extLst>
              <a:ext uri="{FF2B5EF4-FFF2-40B4-BE49-F238E27FC236}">
                <a16:creationId xmlns:a16="http://schemas.microsoft.com/office/drawing/2014/main" id="{98B82A56-7790-48EC-983D-AB8F703699B2}"/>
              </a:ext>
            </a:extLst>
          </p:cNvPr>
          <p:cNvSpPr/>
          <p:nvPr userDrawn="1"/>
        </p:nvSpPr>
        <p:spPr>
          <a:xfrm>
            <a:off x="7972121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D72669-6745-4AA0-A173-7F6CEB97CF08}" type="datetime1">
              <a:rPr kumimoji="0" lang="it-IT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26/11/2025</a:t>
            </a:fld>
            <a:endParaRPr kumimoji="0" lang="it-IT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900" b="0" i="0" u="none" strike="noStrike" kern="1200" cap="all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Piè di pagina</a:t>
            </a:r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98EE3D-8CD1-4C3F-BD1C-C98C9596463C}" type="slidenum">
              <a:rPr kumimoji="0" lang="it-IT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0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Segnaposto immagine 9">
            <a:extLst>
              <a:ext uri="{FF2B5EF4-FFF2-40B4-BE49-F238E27FC236}">
                <a16:creationId xmlns:a16="http://schemas.microsoft.com/office/drawing/2014/main" id="{E76B772A-7600-4ECE-B5A2-34827D4C71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3119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33820398-8D1F-4543-ABA0-7A67C38769B3}"/>
              </a:ext>
            </a:extLst>
          </p:cNvPr>
          <p:cNvSpPr/>
          <p:nvPr userDrawn="1"/>
        </p:nvSpPr>
        <p:spPr>
          <a:xfrm>
            <a:off x="2451099" y="3568700"/>
            <a:ext cx="8721725" cy="2308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641599" y="3746500"/>
            <a:ext cx="8331202" cy="1308100"/>
          </a:xfrm>
        </p:spPr>
        <p:txBody>
          <a:bodyPr rtlCol="0" anchor="b" anchorCtr="0">
            <a:noAutofit/>
          </a:bodyPr>
          <a:lstStyle>
            <a:lvl1pPr>
              <a:lnSpc>
                <a:spcPct val="90000"/>
              </a:lnSpc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641600" y="5219700"/>
            <a:ext cx="8331201" cy="586740"/>
          </a:xfrm>
        </p:spPr>
        <p:txBody>
          <a:bodyPr lIns="91440" rIns="91440" rtlCol="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45757C57-BBBA-44C6-9A4D-12F5D1E400AA}"/>
              </a:ext>
            </a:extLst>
          </p:cNvPr>
          <p:cNvSpPr/>
          <p:nvPr userDrawn="1"/>
        </p:nvSpPr>
        <p:spPr>
          <a:xfrm>
            <a:off x="3752850" y="3469101"/>
            <a:ext cx="511810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79273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Intestazione della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1A99FD-A18D-4AC6-92B0-69E29E35743B}" type="datetime1">
              <a:rPr kumimoji="0" lang="it-IT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26/11/2025</a:t>
            </a:fld>
            <a:endParaRPr kumimoji="0" lang="it-IT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900" b="0" i="0" u="none" strike="noStrike" kern="1200" cap="all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Piè di pagina</a:t>
            </a:r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98EE3D-8CD1-4C3F-BD1C-C98C9596463C}" type="slidenum">
              <a:rPr kumimoji="0" lang="it-IT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0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Segnaposto immagine 9">
            <a:extLst>
              <a:ext uri="{FF2B5EF4-FFF2-40B4-BE49-F238E27FC236}">
                <a16:creationId xmlns:a16="http://schemas.microsoft.com/office/drawing/2014/main" id="{E76B772A-7600-4ECE-B5A2-34827D4C71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33820398-8D1F-4543-ABA0-7A67C38769B3}"/>
              </a:ext>
            </a:extLst>
          </p:cNvPr>
          <p:cNvSpPr/>
          <p:nvPr userDrawn="1"/>
        </p:nvSpPr>
        <p:spPr>
          <a:xfrm>
            <a:off x="1735138" y="3568700"/>
            <a:ext cx="8721725" cy="2308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30399" y="3746500"/>
            <a:ext cx="8331202" cy="1308100"/>
          </a:xfrm>
        </p:spPr>
        <p:txBody>
          <a:bodyPr rtlCol="0" anchor="b" anchorCtr="0">
            <a:noAutofit/>
          </a:bodyPr>
          <a:lstStyle>
            <a:lvl1pPr algn="ctr">
              <a:lnSpc>
                <a:spcPct val="90000"/>
              </a:lnSpc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930400" y="5219700"/>
            <a:ext cx="8331201" cy="586740"/>
          </a:xfrm>
        </p:spPr>
        <p:txBody>
          <a:bodyPr lIns="91440" rIns="91440" rtlCol="0" anchor="t" anchorCtr="0">
            <a:normAutofit/>
          </a:bodyPr>
          <a:lstStyle>
            <a:lvl1pPr marL="0" indent="0" algn="ctr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45757C57-BBBA-44C6-9A4D-12F5D1E400AA}"/>
              </a:ext>
            </a:extLst>
          </p:cNvPr>
          <p:cNvSpPr/>
          <p:nvPr userDrawn="1"/>
        </p:nvSpPr>
        <p:spPr>
          <a:xfrm>
            <a:off x="3536950" y="3469101"/>
            <a:ext cx="511810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71677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B79944-34CF-4A72-AC1B-909189585767}" type="datetime1">
              <a:rPr kumimoji="0" lang="it-IT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26/11/2025</a:t>
            </a:fld>
            <a:endParaRPr kumimoji="0" lang="it-IT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egnaposto piè di pagina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900" b="0" i="0" u="none" strike="noStrike" kern="1200" cap="all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Piè di pagina</a:t>
            </a:r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98EE3D-8CD1-4C3F-BD1C-C98C9596463C}" type="slidenum">
              <a:rPr kumimoji="0" lang="it-IT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0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34242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rtlCol="0" anchor="ctr">
            <a:noAutofit/>
          </a:bodyPr>
          <a:lstStyle>
            <a:lvl1pPr marL="0" indent="0" algn="l">
              <a:buNone/>
              <a:defRPr sz="24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1186731" y="2958274"/>
            <a:ext cx="4639736" cy="2910821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rtlCol="0" anchor="ctr">
            <a:noAutofit/>
          </a:bodyPr>
          <a:lstStyle>
            <a:lvl1pPr marL="0" indent="0">
              <a:buNone/>
              <a:defRPr sz="24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605395" y="2958273"/>
            <a:ext cx="4639736" cy="2910821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AF3A87-C769-4508-A602-98056DD906C2}" type="datetime1">
              <a:rPr kumimoji="0" lang="it-IT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26/11/2025</a:t>
            </a:fld>
            <a:endParaRPr kumimoji="0" lang="it-IT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Segnaposto piè di pagina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900" b="0" i="0" u="none" strike="noStrike" kern="1200" cap="all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Piè di pagina</a:t>
            </a:r>
          </a:p>
        </p:txBody>
      </p:sp>
      <p:sp>
        <p:nvSpPr>
          <p:cNvPr id="12" name="Segnaposto numero diapositiva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98EE3D-8CD1-4C3F-BD1C-C98C9596463C}" type="slidenum">
              <a:rPr kumimoji="0" lang="it-IT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0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78411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6" name="Segnaposto data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1DB439-C8A9-45DF-AFF2-9EFA3E72C152}" type="datetime1">
              <a:rPr kumimoji="0" lang="it-IT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26/11/2025</a:t>
            </a:fld>
            <a:endParaRPr kumimoji="0" lang="it-IT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900" b="0" i="0" u="none" strike="noStrike" kern="1200" cap="all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Piè di pagina</a:t>
            </a:r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98EE3D-8CD1-4C3F-BD1C-C98C9596463C}" type="slidenum">
              <a:rPr kumimoji="0" lang="it-IT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0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6067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4B92865-EC67-3F86-CC2A-4C49A3621E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42F7B17-C331-D9FB-3FCA-B1EFA2C93D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4BEA919-2627-6E03-D484-9D8AC24781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A4AD5-1D72-384E-8968-AEBAF0751AC3}" type="datetimeFigureOut">
              <a:rPr lang="it-IT" smtClean="0"/>
              <a:t>26/11/2025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F79A18A-A6B8-2B95-1A00-009C66C652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70E019E-4BD6-BAC7-3125-732A72FA2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A8AF1-2C4A-A548-AAA5-EB1C1AF36AB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680412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arallelogramma 14">
            <a:extLst>
              <a:ext uri="{FF2B5EF4-FFF2-40B4-BE49-F238E27FC236}">
                <a16:creationId xmlns:a16="http://schemas.microsoft.com/office/drawing/2014/main" id="{AF082EE3-41AA-4817-A1CC-C33DDB8F675F}"/>
              </a:ext>
            </a:extLst>
          </p:cNvPr>
          <p:cNvSpPr/>
          <p:nvPr userDrawn="1"/>
        </p:nvSpPr>
        <p:spPr>
          <a:xfrm>
            <a:off x="46672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6130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900" b="0" i="0" u="none" strike="noStrike" kern="1200" cap="all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92800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786383"/>
            <a:ext cx="3068833" cy="2093975"/>
          </a:xfrm>
        </p:spPr>
        <p:txBody>
          <a:bodyPr rtlCol="0"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812800"/>
            <a:ext cx="5713841" cy="4868609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1092200" y="3043050"/>
            <a:ext cx="3068832" cy="2638359"/>
          </a:xfrm>
        </p:spPr>
        <p:txBody>
          <a:bodyPr lIns="91440" rIns="91440" rtlCol="0">
            <a:normAutofit/>
          </a:bodyPr>
          <a:lstStyle>
            <a:lvl1pPr marL="0" indent="0" rtl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 dirty="0"/>
              <a:t>Fare clic per modificare gli stili del testo dello schema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4DC51BA7-A5A7-4A7F-A707-DBBDEA7705F3}"/>
              </a:ext>
            </a:extLst>
          </p:cNvPr>
          <p:cNvSpPr/>
          <p:nvPr userDrawn="1"/>
        </p:nvSpPr>
        <p:spPr>
          <a:xfrm>
            <a:off x="0" y="1397000"/>
            <a:ext cx="1036320" cy="13294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D23174BA-29D0-4C1A-95C9-5A86FD25E47A}"/>
              </a:ext>
            </a:extLst>
          </p:cNvPr>
          <p:cNvSpPr/>
          <p:nvPr userDrawn="1"/>
        </p:nvSpPr>
        <p:spPr>
          <a:xfrm>
            <a:off x="5458983" y="624142"/>
            <a:ext cx="571384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251FC1-1A75-47DA-9A6E-B43CF6E86A62}" type="datetime1">
              <a:rPr kumimoji="0" lang="it-IT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26/11/2025</a:t>
            </a:fld>
            <a:endParaRPr kumimoji="0" lang="it-IT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98EE3D-8CD1-4C3F-BD1C-C98C9596463C}" type="slidenum">
              <a:rPr kumimoji="0" lang="it-IT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0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5" name="Connecteur droit 19">
            <a:extLst>
              <a:ext uri="{FF2B5EF4-FFF2-40B4-BE49-F238E27FC236}">
                <a16:creationId xmlns:a16="http://schemas.microsoft.com/office/drawing/2014/main" id="{D84C14C5-D99C-45CD-8001-AC745F4FB49B}"/>
              </a:ext>
            </a:extLst>
          </p:cNvPr>
          <p:cNvCxnSpPr>
            <a:cxnSpLocks/>
          </p:cNvCxnSpPr>
          <p:nvPr userDrawn="1"/>
        </p:nvCxnSpPr>
        <p:spPr>
          <a:xfrm flipH="1">
            <a:off x="1092200" y="6446838"/>
            <a:ext cx="1643438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9">
            <a:extLst>
              <a:ext uri="{FF2B5EF4-FFF2-40B4-BE49-F238E27FC236}">
                <a16:creationId xmlns:a16="http://schemas.microsoft.com/office/drawing/2014/main" id="{019842DD-D0AB-4E35-9AB2-7DBB6E266120}"/>
              </a:ext>
            </a:extLst>
          </p:cNvPr>
          <p:cNvCxnSpPr>
            <a:cxnSpLocks/>
          </p:cNvCxnSpPr>
          <p:nvPr userDrawn="1"/>
        </p:nvCxnSpPr>
        <p:spPr>
          <a:xfrm flipH="1">
            <a:off x="8420100" y="6429376"/>
            <a:ext cx="1000462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9">
            <a:extLst>
              <a:ext uri="{FF2B5EF4-FFF2-40B4-BE49-F238E27FC236}">
                <a16:creationId xmlns:a16="http://schemas.microsoft.com/office/drawing/2014/main" id="{832851A7-B301-4616-9843-9A0D06646DFD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0765675" y="6446838"/>
            <a:ext cx="407258" cy="635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egnaposto piè di pagina 2">
            <a:extLst>
              <a:ext uri="{FF2B5EF4-FFF2-40B4-BE49-F238E27FC236}">
                <a16:creationId xmlns:a16="http://schemas.microsoft.com/office/drawing/2014/main" id="{82E39F50-459D-C3E1-C6CC-EA208D50E4FE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900" b="0" i="0" u="none" strike="noStrike" kern="1200" cap="all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Direttori del Corso – M. De Luca – M.A. Zappa</a:t>
            </a:r>
            <a:endParaRPr kumimoji="0" lang="it-IT" sz="900" b="0" i="0" u="none" strike="noStrike" kern="1200" cap="all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69788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4319CE-E5CF-4FF9-86AE-7437B4FD3174}" type="datetime1">
              <a:rPr kumimoji="0" lang="it-IT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26/11/2025</a:t>
            </a:fld>
            <a:endParaRPr kumimoji="0" lang="it-IT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98EE3D-8CD1-4C3F-BD1C-C98C9596463C}" type="slidenum">
              <a:rPr kumimoji="0" lang="it-IT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0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DC7E41FD-853D-F717-1775-E30235610CE8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900" b="0" i="0" u="none" strike="noStrike" kern="1200" cap="all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Direttori del Corso – M. De Luca – M.A. Zappa</a:t>
            </a:r>
            <a:endParaRPr kumimoji="0" lang="it-IT" sz="900" b="0" i="0" u="none" strike="noStrike" kern="1200" cap="all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39455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497808"/>
            <a:ext cx="5713841" cy="4868609"/>
          </a:xfrm>
        </p:spPr>
        <p:txBody>
          <a:bodyPr rtlCol="0" anchor="ctr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4DC51BA7-A5A7-4A7F-A707-DBBDEA7705F3}"/>
              </a:ext>
            </a:extLst>
          </p:cNvPr>
          <p:cNvSpPr/>
          <p:nvPr userDrawn="1"/>
        </p:nvSpPr>
        <p:spPr>
          <a:xfrm>
            <a:off x="0" y="2003424"/>
            <a:ext cx="1036320" cy="185737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D23174BA-29D0-4C1A-95C9-5A86FD25E47A}"/>
              </a:ext>
            </a:extLst>
          </p:cNvPr>
          <p:cNvSpPr/>
          <p:nvPr userDrawn="1"/>
        </p:nvSpPr>
        <p:spPr>
          <a:xfrm>
            <a:off x="5458983" y="377398"/>
            <a:ext cx="571384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620384-FC06-4245-8A4E-BD9C5C3038C1}" type="datetime1">
              <a:rPr kumimoji="0" lang="it-IT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26/11/2025</a:t>
            </a:fld>
            <a:endParaRPr kumimoji="0" lang="it-IT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98EE3D-8CD1-4C3F-BD1C-C98C9596463C}" type="slidenum">
              <a:rPr kumimoji="0" lang="it-IT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0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6BC7DA98-7B92-4F45-80F8-1AEF72A601CF}"/>
              </a:ext>
            </a:extLst>
          </p:cNvPr>
          <p:cNvSpPr/>
          <p:nvPr userDrawn="1"/>
        </p:nvSpPr>
        <p:spPr>
          <a:xfrm>
            <a:off x="1078230" y="2003423"/>
            <a:ext cx="3576082" cy="185737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314700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DF96815B-4256-4CE0-9FCF-3A2967CF5792}"/>
              </a:ext>
            </a:extLst>
          </p:cNvPr>
          <p:cNvSpPr/>
          <p:nvPr userDrawn="1"/>
        </p:nvSpPr>
        <p:spPr>
          <a:xfrm>
            <a:off x="1092200" y="993775"/>
            <a:ext cx="1036320" cy="936626"/>
          </a:xfrm>
          <a:prstGeom prst="rect">
            <a:avLst/>
          </a:prstGeom>
          <a:solidFill>
            <a:schemeClr val="tx2">
              <a:lumMod val="20000"/>
              <a:lumOff val="80000"/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DB5FC7EB-9809-9909-8D31-7667D27CFE29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900" b="0" i="0" u="none" strike="noStrike" kern="1200" cap="all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Direttori del Corso – M. De Luca – M.A. Zappa</a:t>
            </a:r>
            <a:endParaRPr kumimoji="0" lang="it-IT" sz="900" b="0" i="0" u="none" strike="noStrike" kern="1200" cap="all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48850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54296" cy="58642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497808"/>
            <a:ext cx="5713841" cy="4868609"/>
          </a:xfrm>
        </p:spPr>
        <p:txBody>
          <a:bodyPr rtlCol="0" anchor="ctr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97CAA8-247F-493B-9041-1EB41C0713A1}" type="datetime1">
              <a:rPr kumimoji="0" lang="it-IT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26/11/2025</a:t>
            </a:fld>
            <a:endParaRPr kumimoji="0" lang="it-IT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98EE3D-8CD1-4C3F-BD1C-C98C9596463C}" type="slidenum">
              <a:rPr kumimoji="0" lang="it-IT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0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F1E388EF-366D-885A-CF06-6BEFE9E1E7F6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900" b="0" i="0" u="none" strike="noStrike" kern="1200" cap="all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Direttori del Corso – M. De Luca – M.A. Zappa</a:t>
            </a:r>
            <a:endParaRPr kumimoji="0" lang="it-IT" sz="900" b="0" i="0" u="none" strike="noStrike" kern="1200" cap="all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34425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84722" y="548355"/>
            <a:ext cx="6054846" cy="634336"/>
          </a:xfrm>
        </p:spPr>
        <p:txBody>
          <a:bodyPr rtlCol="0" anchor="ctr">
            <a:noAutofit/>
          </a:bodyPr>
          <a:lstStyle>
            <a:lvl1pPr>
              <a:lnSpc>
                <a:spcPct val="90000"/>
              </a:lnSpc>
              <a:defRPr sz="36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00833" y="1611313"/>
            <a:ext cx="6072099" cy="3755104"/>
          </a:xfrm>
        </p:spPr>
        <p:txBody>
          <a:bodyPr rtlCol="0" anchor="t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CFC264-2C41-457A-9103-DFF5BC066DDD}" type="datetime1">
              <a:rPr kumimoji="0" lang="it-IT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26/11/2025</a:t>
            </a:fld>
            <a:endParaRPr kumimoji="0" lang="it-IT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900" b="0" i="0" u="none" strike="noStrike" kern="1200" cap="all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98EE3D-8CD1-4C3F-BD1C-C98C9596463C}" type="slidenum">
              <a:rPr kumimoji="0" lang="it-IT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0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54296" cy="58642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97248109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541486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68577" y="880375"/>
            <a:ext cx="6054846" cy="634336"/>
          </a:xfrm>
        </p:spPr>
        <p:txBody>
          <a:bodyPr rtlCol="0" anchor="ctr">
            <a:noAutofit/>
          </a:bodyPr>
          <a:lstStyle>
            <a:lvl1pPr algn="ctr">
              <a:lnSpc>
                <a:spcPct val="90000"/>
              </a:lnSpc>
              <a:defRPr sz="3600" b="1" i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ACEB1B-38C0-4995-A1E2-7B5FD48CA44A}" type="datetime1">
              <a:rPr kumimoji="0" lang="it-IT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26/11/2025</a:t>
            </a:fld>
            <a:endParaRPr kumimoji="0" lang="it-IT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900" b="0" i="0" u="none" strike="noStrike" kern="1200" cap="all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98EE3D-8CD1-4C3F-BD1C-C98C9596463C}" type="slidenum">
              <a:rPr kumimoji="0" lang="it-IT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0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id="{AF446475-024F-4C71-99D3-501468ACAD11}"/>
              </a:ext>
            </a:extLst>
          </p:cNvPr>
          <p:cNvSpPr/>
          <p:nvPr userDrawn="1"/>
        </p:nvSpPr>
        <p:spPr>
          <a:xfrm>
            <a:off x="5577840" y="0"/>
            <a:ext cx="103632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99322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648F6D61-9E88-4632-A0A8-CB2E0CC5DEAF}"/>
              </a:ext>
            </a:extLst>
          </p:cNvPr>
          <p:cNvSpPr/>
          <p:nvPr userDrawn="1"/>
        </p:nvSpPr>
        <p:spPr>
          <a:xfrm>
            <a:off x="4654312" y="507333"/>
            <a:ext cx="7537688" cy="484955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rgbClr val="00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473373" y="943430"/>
            <a:ext cx="4699452" cy="3977366"/>
          </a:xfrm>
        </p:spPr>
        <p:txBody>
          <a:bodyPr rtlCol="0" anchor="ctr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D649FC-C7F2-4966-B125-333FD0271E55}" type="datetime1">
              <a:rPr kumimoji="0" lang="it-IT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26/11/2025</a:t>
            </a:fld>
            <a:endParaRPr kumimoji="0" lang="it-IT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900" b="0" i="0" u="none" strike="noStrike" kern="1200" cap="all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98EE3D-8CD1-4C3F-BD1C-C98C9596463C}" type="slidenum">
              <a:rPr kumimoji="0" lang="it-IT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0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EF73BF96-A07C-4AAA-A37F-65151BD22A70}"/>
              </a:ext>
            </a:extLst>
          </p:cNvPr>
          <p:cNvSpPr/>
          <p:nvPr userDrawn="1"/>
        </p:nvSpPr>
        <p:spPr>
          <a:xfrm>
            <a:off x="4370251" y="2322780"/>
            <a:ext cx="1348378" cy="121866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88400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648F6D61-9E88-4632-A0A8-CB2E0CC5DEAF}"/>
              </a:ext>
            </a:extLst>
          </p:cNvPr>
          <p:cNvSpPr/>
          <p:nvPr userDrawn="1"/>
        </p:nvSpPr>
        <p:spPr>
          <a:xfrm>
            <a:off x="4654312" y="507333"/>
            <a:ext cx="7537688" cy="48495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 userDrawn="1"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518529" y="943430"/>
            <a:ext cx="4654296" cy="3977366"/>
          </a:xfrm>
        </p:spPr>
        <p:txBody>
          <a:bodyPr rtlCol="0" anchor="ctr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50E5C9-4822-4828-86B2-BB987B39863B}" type="datetime1">
              <a:rPr kumimoji="0" lang="it-IT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26/11/2025</a:t>
            </a:fld>
            <a:endParaRPr kumimoji="0" lang="it-IT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900" b="0" i="0" u="none" strike="noStrike" kern="1200" cap="all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98EE3D-8CD1-4C3F-BD1C-C98C9596463C}" type="slidenum">
              <a:rPr kumimoji="0" lang="it-IT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0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6127F28F-6C7B-471B-9839-EF88426C1976}"/>
              </a:ext>
            </a:extLst>
          </p:cNvPr>
          <p:cNvSpPr/>
          <p:nvPr userDrawn="1"/>
        </p:nvSpPr>
        <p:spPr>
          <a:xfrm>
            <a:off x="4370251" y="2322780"/>
            <a:ext cx="1348378" cy="121866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13683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00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egnaposto immagine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/>
          </a:solidFill>
        </p:spPr>
        <p:txBody>
          <a:bodyPr lIns="457200" tIns="457200" rtlCol="0"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rtlCol="0" anchor="b">
            <a:noAutofit/>
          </a:bodyPr>
          <a:lstStyle>
            <a:lvl1pPr algn="ctr">
              <a:defRPr sz="4400" b="1">
                <a:solidFill>
                  <a:srgbClr val="FFFFFF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 rtlCol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04164A-D1F3-464B-BA5A-A4C4D8F35ADB}" type="datetime1">
              <a:rPr kumimoji="0" lang="it-IT" sz="9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26/11/2025</a:t>
            </a:fld>
            <a:endParaRPr kumimoji="0" lang="it-IT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900" b="0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Piè di pagina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98EE3D-8CD1-4C3F-BD1C-C98C9596463C}" type="slidenum">
              <a:rPr kumimoji="0" lang="it-IT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B4A4DE4A-F8EF-47D5-8C37-A9021C2BB6A3}"/>
              </a:ext>
            </a:extLst>
          </p:cNvPr>
          <p:cNvSpPr/>
          <p:nvPr userDrawn="1"/>
        </p:nvSpPr>
        <p:spPr>
          <a:xfrm>
            <a:off x="3536950" y="4535901"/>
            <a:ext cx="5118100" cy="1256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37888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C044B69-5194-B5D2-18A5-A3A300F36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DFB3514-F815-E65D-3E47-D6164BB728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7DDFC86-F926-F081-A000-1179990E48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A4AD5-1D72-384E-8968-AEBAF0751AC3}" type="datetimeFigureOut">
              <a:rPr lang="it-IT" smtClean="0"/>
              <a:t>26/11/2025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691A16E-55DD-BD35-5536-5B5A51AF7C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BBCADBA-0A2F-B64F-5929-479A15E74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A8AF1-2C4A-A548-AAA5-EB1C1AF36AB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5887655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D1554E-7EF2-44AC-BA44-70A2B54D9DB9}" type="datetime1">
              <a:rPr kumimoji="0" lang="it-IT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26/11/2025</a:t>
            </a:fld>
            <a:endParaRPr kumimoji="0" lang="it-IT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900" b="0" i="0" u="none" strike="noStrike" kern="1200" cap="all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Piè di pagina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98EE3D-8CD1-4C3F-BD1C-C98C9596463C}" type="slidenum">
              <a:rPr kumimoji="0" lang="it-IT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0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480123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1346200"/>
            <a:ext cx="2448033" cy="4530725"/>
          </a:xfrm>
        </p:spPr>
        <p:txBody>
          <a:bodyPr vert="eaVert"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092200" y="1346200"/>
            <a:ext cx="7480300" cy="4530723"/>
          </a:xfrm>
        </p:spPr>
        <p:txBody>
          <a:bodyPr vert="eaVert" lIns="45720" tIns="0" rIns="45720" bIns="0"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82CFE1-3316-4B70-89C0-454FCB2AAF53}" type="datetime1">
              <a:rPr kumimoji="0" lang="it-IT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26/11/2025</a:t>
            </a:fld>
            <a:endParaRPr kumimoji="0" lang="it-IT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900" b="0" i="0" u="none" strike="noStrike" kern="1200" cap="all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Piè di pagina</a:t>
            </a:r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98EE3D-8CD1-4C3F-BD1C-C98C9596463C}" type="slidenum">
              <a:rPr kumimoji="0" lang="it-IT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0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6B443CC6-CDCA-4595-ADAE-DCB961FF1A8E}"/>
              </a:ext>
            </a:extLst>
          </p:cNvPr>
          <p:cNvSpPr/>
          <p:nvPr userDrawn="1"/>
        </p:nvSpPr>
        <p:spPr>
          <a:xfrm rot="16200000">
            <a:off x="8871481" y="-146580"/>
            <a:ext cx="1036320" cy="13294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6062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1CB65D0-017C-DA2F-F642-BACB2EA6B2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681B31F-8F8D-E452-AA34-BF2AD7FEB9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8FCBB4F7-2923-BF99-1A9B-EE585BD114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EB420145-DF10-BA7F-1D31-53A1CF9E5B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A4AD5-1D72-384E-8968-AEBAF0751AC3}" type="datetimeFigureOut">
              <a:rPr lang="it-IT" smtClean="0"/>
              <a:t>26/11/2025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5882DBE-F655-7791-4F5F-7DC4C52F2C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A6236A5-BF41-F1DC-D2AF-24E6E42FB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A8AF1-2C4A-A548-AAA5-EB1C1AF36AB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5369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3B47B6B-8ACF-7DCD-1514-559FFE75D4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78054B9-46BA-B63E-2CF7-EF186470F6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76CE4A98-8DEA-D295-F4B8-8BF741623F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2F6F0A97-AD5B-3735-FFFC-C7194A20B0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195AD6CB-E627-DC9D-77D4-86275EFDEE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E31A9464-D389-32C2-939D-BAABFA58A6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A4AD5-1D72-384E-8968-AEBAF0751AC3}" type="datetimeFigureOut">
              <a:rPr lang="it-IT" smtClean="0"/>
              <a:t>26/11/2025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26CF2E0A-F43B-816E-D3DE-4F26648FE2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2B7A258F-3480-E120-CF63-4B02DA9861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A8AF1-2C4A-A548-AAA5-EB1C1AF36AB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318742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D7FEDF8-332B-5086-6FE1-082D7FD6B2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AD9D6A2C-DD62-39F2-2F98-944D40F78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A4AD5-1D72-384E-8968-AEBAF0751AC3}" type="datetimeFigureOut">
              <a:rPr lang="it-IT" smtClean="0"/>
              <a:t>26/11/2025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CC96348F-9D87-652F-28D6-2C22A99E6A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D64D7ABB-6F1C-3AFC-E3D1-5C9B018FFF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A8AF1-2C4A-A548-AAA5-EB1C1AF36AB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97652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FD7812B6-9348-8947-1415-1845ECA61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A4AD5-1D72-384E-8968-AEBAF0751AC3}" type="datetimeFigureOut">
              <a:rPr lang="it-IT" smtClean="0"/>
              <a:t>26/11/2025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8E82C3C3-C1AD-BF7F-0CAC-E2A9E426FD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93AAEC5-F53C-8158-4BE6-DD319E9E2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A8AF1-2C4A-A548-AAA5-EB1C1AF36AB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84380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46305BB-95D7-46E1-3331-BA41B3C43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D9B9426-DF25-1B98-98E2-109BCBECE0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B9B4F858-EFE1-4E22-FA30-2095780A50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52CFD42E-E1A2-3232-8934-D7B6D24E45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A4AD5-1D72-384E-8968-AEBAF0751AC3}" type="datetimeFigureOut">
              <a:rPr lang="it-IT" smtClean="0"/>
              <a:t>26/11/2025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02C16E2B-4AD2-336C-F76F-09B89D2AD8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E115CAE-F747-AEA8-6256-7C866B0ED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A8AF1-2C4A-A548-AAA5-EB1C1AF36AB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171892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CBDB043-4644-B753-DE1F-16207F5F0A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2404ACD3-144A-A871-92EC-48C96F321B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8B8030E8-B698-7542-592D-CCEAA548F8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F0564B48-6586-9475-C19D-2FF5773AA0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A4AD5-1D72-384E-8968-AEBAF0751AC3}" type="datetimeFigureOut">
              <a:rPr lang="it-IT" smtClean="0"/>
              <a:t>26/11/2025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92F37D26-5DC6-16B2-4062-9A9DA3F888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EB1B29F-A7E0-2AFF-2E9B-36DEB2171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A8AF1-2C4A-A548-AAA5-EB1C1AF36AB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483023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C7608098-20EC-E70D-C175-18E45FFBF8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531DE22-EE30-46C3-FAAD-9116C8C3EA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B6FB78F-BF6B-EA71-F223-4CA4867BAB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1A4AD5-1D72-384E-8968-AEBAF0751AC3}" type="datetimeFigureOut">
              <a:rPr lang="it-IT" smtClean="0"/>
              <a:t>26/11/2025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D833049-10FA-A9F4-6C47-87FB8740DC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8C2CAC5-28C7-4BE9-591B-D20FBD3649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7A8AF1-2C4A-A548-AAA5-EB1C1AF36AB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18632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arallelogramma 14">
            <a:extLst>
              <a:ext uri="{FF2B5EF4-FFF2-40B4-BE49-F238E27FC236}">
                <a16:creationId xmlns:a16="http://schemas.microsoft.com/office/drawing/2014/main" id="{D20796F3-5674-4AF5-9623-575731F82E52}"/>
              </a:ext>
            </a:extLst>
          </p:cNvPr>
          <p:cNvSpPr/>
          <p:nvPr userDrawn="1"/>
        </p:nvSpPr>
        <p:spPr>
          <a:xfrm>
            <a:off x="46672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it-IT" noProof="0" dirty="0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216548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it-IT" noProof="0" dirty="0"/>
              <a:t>Fare clic per modificare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8341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A46E8E-89D0-493E-ABBF-B63A9C819C41}" type="datetime1">
              <a:rPr kumimoji="0" lang="it-IT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26/11/2025</a:t>
            </a:fld>
            <a:endParaRPr kumimoji="0" lang="it-IT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900" b="0" i="0" u="none" strike="noStrike" kern="1200" cap="all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Piè di pagina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10375670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98EE3D-8CD1-4C3F-BD1C-C98C9596463C}" type="slidenum">
              <a:rPr kumimoji="0" lang="it-IT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0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0F25E55C-1C16-46C6-B789-A4B2BCEF8F86}"/>
              </a:ext>
            </a:extLst>
          </p:cNvPr>
          <p:cNvSpPr/>
          <p:nvPr userDrawn="1"/>
        </p:nvSpPr>
        <p:spPr>
          <a:xfrm>
            <a:off x="0" y="1011981"/>
            <a:ext cx="103632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0842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spc="-50" baseline="0">
          <a:solidFill>
            <a:schemeClr val="tx1">
              <a:lumMod val="75000"/>
              <a:lumOff val="25000"/>
            </a:schemeClr>
          </a:solidFill>
          <a:latin typeface="+mn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10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Wingdings" panose="05000000000000000000" pitchFamily="2" charset="2"/>
        <a:buChar char="§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87">
          <p15:clr>
            <a:srgbClr val="F26B43"/>
          </p15:clr>
        </p15:guide>
        <p15:guide id="2" pos="688">
          <p15:clr>
            <a:srgbClr val="F26B43"/>
          </p15:clr>
        </p15:guide>
        <p15:guide id="3" pos="7038">
          <p15:clr>
            <a:srgbClr val="F26B43"/>
          </p15:clr>
        </p15:guide>
        <p15:guide id="4" orient="horz" pos="3702">
          <p15:clr>
            <a:srgbClr val="F26B43"/>
          </p15:clr>
        </p15:guide>
        <p15:guide id="5" orient="horz" pos="4065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mailto:fabrizio.romano@unimib.it" TargetMode="External"/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NUL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9248" y="0"/>
            <a:ext cx="3682303" cy="2645893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93033" y="0"/>
            <a:ext cx="3682303" cy="2645893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118" y="2374223"/>
            <a:ext cx="4901043" cy="2176461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2118" y="4663426"/>
            <a:ext cx="3054361" cy="2036240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78409" y="4715281"/>
            <a:ext cx="1313591" cy="1313591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80230" y="6028872"/>
            <a:ext cx="2511770" cy="829128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80230" y="4779084"/>
            <a:ext cx="1201016" cy="1249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4294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ED6CF2FA-8FF0-6B8A-BD77-5134EB664E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0712" y="167848"/>
            <a:ext cx="2596566" cy="47637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b">
            <a:normAutofit fontScale="90000"/>
          </a:bodyPr>
          <a:lstStyle/>
          <a:p>
            <a:r>
              <a:rPr lang="it-IT" sz="3600" b="1" dirty="0" err="1"/>
              <a:t>Introduction</a:t>
            </a:r>
            <a:endParaRPr lang="it-IT" sz="3600" dirty="0"/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xmlns="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5898" y="1409532"/>
            <a:ext cx="5150584" cy="12178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1190" y="2675773"/>
            <a:ext cx="5934075" cy="40288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428" y="2610085"/>
            <a:ext cx="5029200" cy="42574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929" y="114239"/>
            <a:ext cx="1920406" cy="2377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58412" y="67960"/>
            <a:ext cx="833588" cy="8335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CasellaDiTesto 8"/>
          <p:cNvSpPr txBox="1"/>
          <p:nvPr/>
        </p:nvSpPr>
        <p:spPr>
          <a:xfrm>
            <a:off x="372929" y="773773"/>
            <a:ext cx="10477207" cy="57888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2800" dirty="0" err="1" smtClean="0"/>
              <a:t>Does</a:t>
            </a:r>
            <a:r>
              <a:rPr lang="it-IT" sz="2800" dirty="0" smtClean="0"/>
              <a:t> MALS </a:t>
            </a:r>
            <a:r>
              <a:rPr lang="it-IT" sz="2800" dirty="0" err="1" smtClean="0"/>
              <a:t>have</a:t>
            </a:r>
            <a:r>
              <a:rPr lang="it-IT" sz="2800" dirty="0" smtClean="0"/>
              <a:t> an </a:t>
            </a:r>
            <a:r>
              <a:rPr lang="it-IT" sz="2800" dirty="0" err="1" smtClean="0"/>
              <a:t>effect</a:t>
            </a:r>
            <a:r>
              <a:rPr lang="it-IT" sz="2800" dirty="0" smtClean="0"/>
              <a:t> on long-</a:t>
            </a:r>
            <a:r>
              <a:rPr lang="it-IT" sz="2800" dirty="0" err="1" smtClean="0"/>
              <a:t>term</a:t>
            </a:r>
            <a:r>
              <a:rPr lang="it-IT" sz="2800" dirty="0" smtClean="0"/>
              <a:t> </a:t>
            </a:r>
            <a:r>
              <a:rPr lang="it-IT" sz="2800" dirty="0" err="1" smtClean="0"/>
              <a:t>survival</a:t>
            </a:r>
            <a:r>
              <a:rPr lang="it-IT" sz="2800" dirty="0" smtClean="0"/>
              <a:t> of </a:t>
            </a:r>
            <a:r>
              <a:rPr lang="it-IT" sz="2800" dirty="0" err="1" smtClean="0"/>
              <a:t>patients</a:t>
            </a:r>
            <a:r>
              <a:rPr lang="it-IT" sz="2800" dirty="0" smtClean="0"/>
              <a:t> with HCC?</a:t>
            </a:r>
            <a:endParaRPr lang="it-IT" sz="2800" dirty="0"/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45711" y="137032"/>
            <a:ext cx="609653" cy="658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CasellaDiTesto 7"/>
          <p:cNvSpPr txBox="1"/>
          <p:nvPr/>
        </p:nvSpPr>
        <p:spPr>
          <a:xfrm>
            <a:off x="2520176" y="2888166"/>
            <a:ext cx="914400" cy="350148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5746" y="2899352"/>
            <a:ext cx="944962" cy="3314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961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ED6CF2FA-8FF0-6B8A-BD77-5134EB664E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2734" y="182799"/>
            <a:ext cx="3231392" cy="48627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b">
            <a:normAutofit fontScale="90000"/>
          </a:bodyPr>
          <a:lstStyle/>
          <a:p>
            <a:r>
              <a:rPr lang="it-IT" sz="3600" dirty="0" err="1"/>
              <a:t>introduction</a:t>
            </a:r>
            <a:endParaRPr lang="it-IT" sz="3600" dirty="0"/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xmlns="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23" y="553129"/>
            <a:ext cx="2141788" cy="14273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877" y="97469"/>
            <a:ext cx="1920406" cy="2377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34674" y="111142"/>
            <a:ext cx="883977" cy="8839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95322" y="223917"/>
            <a:ext cx="609653" cy="658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0495" y="5736892"/>
            <a:ext cx="6543675" cy="1085850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1058" y="882342"/>
            <a:ext cx="6492234" cy="52036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CasellaDiTesto 10"/>
          <p:cNvSpPr txBox="1"/>
          <p:nvPr/>
        </p:nvSpPr>
        <p:spPr>
          <a:xfrm>
            <a:off x="2645053" y="2203526"/>
            <a:ext cx="5140713" cy="59101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8794744" y="3183001"/>
            <a:ext cx="3199933" cy="2553891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2400" dirty="0" smtClean="0"/>
              <a:t>MALS </a:t>
            </a:r>
            <a:r>
              <a:rPr lang="it-IT" sz="2400" dirty="0" err="1" smtClean="0"/>
              <a:t>Is</a:t>
            </a:r>
            <a:r>
              <a:rPr lang="it-IT" sz="2400" dirty="0" smtClean="0"/>
              <a:t> </a:t>
            </a:r>
            <a:r>
              <a:rPr lang="it-IT" sz="2400" dirty="0" err="1" smtClean="0"/>
              <a:t>hierarchically</a:t>
            </a:r>
            <a:r>
              <a:rPr lang="it-IT" sz="2400" dirty="0" smtClean="0"/>
              <a:t> </a:t>
            </a:r>
            <a:r>
              <a:rPr lang="it-IT" sz="2400" dirty="0" err="1" smtClean="0"/>
              <a:t>superior</a:t>
            </a:r>
            <a:r>
              <a:rPr lang="it-IT" sz="2400" dirty="0" smtClean="0"/>
              <a:t> to OLR </a:t>
            </a:r>
            <a:r>
              <a:rPr lang="it-IT" sz="2400" dirty="0" err="1" smtClean="0"/>
              <a:t>because</a:t>
            </a:r>
            <a:r>
              <a:rPr lang="it-IT" sz="2400" dirty="0" smtClean="0"/>
              <a:t> </a:t>
            </a:r>
            <a:r>
              <a:rPr lang="it-IT" sz="2400" dirty="0" err="1" smtClean="0"/>
              <a:t>improves</a:t>
            </a:r>
            <a:r>
              <a:rPr lang="it-IT" sz="2400" dirty="0" smtClean="0"/>
              <a:t> </a:t>
            </a:r>
            <a:r>
              <a:rPr lang="it-IT" sz="2400" dirty="0" err="1" smtClean="0"/>
              <a:t>outcome</a:t>
            </a:r>
            <a:r>
              <a:rPr lang="it-IT" sz="2400" dirty="0" smtClean="0"/>
              <a:t> and </a:t>
            </a:r>
            <a:r>
              <a:rPr lang="it-IT" sz="2400" dirty="0" err="1" smtClean="0"/>
              <a:t>increase</a:t>
            </a:r>
            <a:r>
              <a:rPr lang="it-IT" sz="2400" dirty="0" smtClean="0"/>
              <a:t> the </a:t>
            </a:r>
            <a:r>
              <a:rPr lang="it-IT" sz="2400" dirty="0" err="1" smtClean="0"/>
              <a:t>indications</a:t>
            </a:r>
            <a:endParaRPr lang="it-IT" sz="2400" dirty="0"/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90999" y="1819196"/>
            <a:ext cx="3200709" cy="1228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993" y="4075514"/>
            <a:ext cx="1840776" cy="16613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34621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ED6CF2FA-8FF0-6B8A-BD77-5134EB664E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8064" y="369125"/>
            <a:ext cx="2572151" cy="45285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b">
            <a:normAutofit fontScale="90000"/>
          </a:bodyPr>
          <a:lstStyle/>
          <a:p>
            <a:r>
              <a:rPr lang="it-IT" sz="3600" b="1" dirty="0" err="1"/>
              <a:t>Introduction</a:t>
            </a:r>
            <a:endParaRPr lang="it-IT" sz="3600" dirty="0"/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xmlns="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265563F1-D3E4-4CD4-A079-E068DAD366B1}"/>
              </a:ext>
            </a:extLst>
          </p:cNvPr>
          <p:cNvSpPr txBox="1"/>
          <p:nvPr/>
        </p:nvSpPr>
        <p:spPr>
          <a:xfrm>
            <a:off x="37485" y="3344505"/>
            <a:ext cx="10062854" cy="337113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2400" dirty="0"/>
              <a:t>Some </a:t>
            </a:r>
            <a:r>
              <a:rPr lang="it-IT" sz="2400" dirty="0" err="1"/>
              <a:t>concerns</a:t>
            </a:r>
            <a:r>
              <a:rPr lang="it-IT" sz="2400" dirty="0"/>
              <a:t>…</a:t>
            </a:r>
          </a:p>
          <a:p>
            <a:endParaRPr lang="it-IT" sz="2400" dirty="0"/>
          </a:p>
          <a:p>
            <a:r>
              <a:rPr lang="it-IT" sz="2400" dirty="0" err="1"/>
              <a:t>Most</a:t>
            </a:r>
            <a:r>
              <a:rPr lang="it-IT" sz="2400" dirty="0"/>
              <a:t> of the </a:t>
            </a:r>
            <a:r>
              <a:rPr lang="it-IT" sz="2400" dirty="0" err="1"/>
              <a:t>experience</a:t>
            </a:r>
            <a:r>
              <a:rPr lang="it-IT" sz="2400" dirty="0"/>
              <a:t> </a:t>
            </a:r>
            <a:r>
              <a:rPr lang="it-IT" sz="2400" dirty="0" err="1"/>
              <a:t>arise</a:t>
            </a:r>
            <a:r>
              <a:rPr lang="it-IT" sz="2400" dirty="0"/>
              <a:t> from </a:t>
            </a:r>
            <a:r>
              <a:rPr lang="it-IT" sz="2400" b="1" dirty="0" err="1"/>
              <a:t>retrospective</a:t>
            </a:r>
            <a:r>
              <a:rPr lang="it-IT" sz="2400" b="1" dirty="0"/>
              <a:t> studies </a:t>
            </a:r>
            <a:r>
              <a:rPr lang="it-IT" sz="2400" dirty="0"/>
              <a:t>and </a:t>
            </a:r>
            <a:r>
              <a:rPr lang="it-IT" sz="2400" b="1" dirty="0" err="1"/>
              <a:t>third-referral</a:t>
            </a:r>
            <a:r>
              <a:rPr lang="it-IT" sz="2400" b="1" dirty="0"/>
              <a:t> centers</a:t>
            </a:r>
            <a:r>
              <a:rPr lang="it-IT" sz="2400" dirty="0"/>
              <a:t> </a:t>
            </a:r>
            <a:r>
              <a:rPr lang="it-IT" sz="2400" dirty="0" err="1"/>
              <a:t>which</a:t>
            </a:r>
            <a:r>
              <a:rPr lang="it-IT" sz="2400" dirty="0"/>
              <a:t> introduce high degree of </a:t>
            </a:r>
            <a:r>
              <a:rPr lang="it-IT" sz="2400" dirty="0" err="1"/>
              <a:t>bias</a:t>
            </a:r>
            <a:r>
              <a:rPr lang="it-IT" sz="2400" dirty="0"/>
              <a:t> </a:t>
            </a:r>
            <a:r>
              <a:rPr lang="it-IT" sz="2400" dirty="0" err="1"/>
              <a:t>when</a:t>
            </a:r>
            <a:r>
              <a:rPr lang="it-IT" sz="2400" dirty="0"/>
              <a:t> </a:t>
            </a:r>
            <a:r>
              <a:rPr lang="it-IT" sz="2400" dirty="0" err="1"/>
              <a:t>compared</a:t>
            </a:r>
            <a:r>
              <a:rPr lang="it-IT" sz="2400" dirty="0"/>
              <a:t> to </a:t>
            </a:r>
            <a:r>
              <a:rPr lang="it-IT" sz="2400" b="1" dirty="0" err="1"/>
              <a:t>real</a:t>
            </a:r>
            <a:r>
              <a:rPr lang="it-IT" sz="2400" b="1" dirty="0"/>
              <a:t>-life scenario </a:t>
            </a:r>
            <a:r>
              <a:rPr lang="it-IT" sz="2400" dirty="0"/>
              <a:t> </a:t>
            </a:r>
          </a:p>
          <a:p>
            <a:endParaRPr lang="it-IT" sz="2400" dirty="0"/>
          </a:p>
          <a:p>
            <a:r>
              <a:rPr lang="it-IT" sz="2400" dirty="0" err="1"/>
              <a:t>Most</a:t>
            </a:r>
            <a:r>
              <a:rPr lang="it-IT" sz="2400" dirty="0"/>
              <a:t> of the studies made </a:t>
            </a:r>
            <a:r>
              <a:rPr lang="it-IT" sz="2400" b="1" dirty="0" err="1"/>
              <a:t>comparison</a:t>
            </a:r>
            <a:r>
              <a:rPr lang="it-IT" sz="2400" b="1" dirty="0"/>
              <a:t> </a:t>
            </a:r>
            <a:r>
              <a:rPr lang="it-IT" sz="2400" b="1" dirty="0" err="1"/>
              <a:t>regardless</a:t>
            </a:r>
            <a:r>
              <a:rPr lang="it-IT" sz="2400" b="1" dirty="0"/>
              <a:t> of the </a:t>
            </a:r>
            <a:r>
              <a:rPr lang="it-IT" sz="2400" b="1" dirty="0" err="1"/>
              <a:t>surgical</a:t>
            </a:r>
            <a:r>
              <a:rPr lang="it-IT" sz="2400" b="1" dirty="0"/>
              <a:t> </a:t>
            </a:r>
            <a:r>
              <a:rPr lang="it-IT" sz="2400" b="1" dirty="0" err="1"/>
              <a:t>complexity</a:t>
            </a:r>
            <a:r>
              <a:rPr lang="it-IT" sz="2400" dirty="0"/>
              <a:t>, </a:t>
            </a:r>
            <a:r>
              <a:rPr lang="it-IT" sz="2400" dirty="0" err="1"/>
              <a:t>avoiding</a:t>
            </a:r>
            <a:r>
              <a:rPr lang="it-IT" sz="2400" dirty="0"/>
              <a:t> a </a:t>
            </a:r>
            <a:r>
              <a:rPr lang="it-IT" sz="2400" dirty="0" err="1"/>
              <a:t>strict</a:t>
            </a:r>
            <a:r>
              <a:rPr lang="it-IT" sz="2400" dirty="0"/>
              <a:t> </a:t>
            </a:r>
            <a:r>
              <a:rPr lang="it-IT" sz="2400" dirty="0" err="1"/>
              <a:t>evaluation</a:t>
            </a:r>
            <a:r>
              <a:rPr lang="it-IT" sz="2400" dirty="0"/>
              <a:t> of MALS on </a:t>
            </a:r>
            <a:r>
              <a:rPr lang="it-IT" sz="2400" dirty="0" err="1"/>
              <a:t>different</a:t>
            </a:r>
            <a:r>
              <a:rPr lang="it-IT" sz="2400" dirty="0"/>
              <a:t> </a:t>
            </a:r>
            <a:r>
              <a:rPr lang="it-IT" sz="2400" dirty="0" err="1"/>
              <a:t>types</a:t>
            </a:r>
            <a:r>
              <a:rPr lang="it-IT" sz="2400" dirty="0"/>
              <a:t> of </a:t>
            </a:r>
            <a:r>
              <a:rPr lang="it-IT" sz="2400" dirty="0" err="1"/>
              <a:t>liver</a:t>
            </a:r>
            <a:r>
              <a:rPr lang="it-IT" sz="2400" dirty="0"/>
              <a:t> </a:t>
            </a:r>
            <a:r>
              <a:rPr lang="it-IT" sz="2400" dirty="0" err="1"/>
              <a:t>resections</a:t>
            </a:r>
            <a:r>
              <a:rPr lang="it-IT" sz="2400" dirty="0"/>
              <a:t>.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6687247D-BACB-152A-49E8-E8FC9D1782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0125" y="3465862"/>
            <a:ext cx="1935247" cy="14276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613" y="148086"/>
            <a:ext cx="1920406" cy="2377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85" y="1448663"/>
            <a:ext cx="7674976" cy="15635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34899" y="5759649"/>
            <a:ext cx="885399" cy="8853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1341" y="-1412"/>
            <a:ext cx="4868960" cy="33012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Freccia curva 8"/>
          <p:cNvSpPr/>
          <p:nvPr/>
        </p:nvSpPr>
        <p:spPr>
          <a:xfrm rot="9234940">
            <a:off x="4057749" y="3376513"/>
            <a:ext cx="1296416" cy="618592"/>
          </a:xfrm>
          <a:prstGeom prst="ben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3776623" flipV="1">
            <a:off x="6796571" y="2981134"/>
            <a:ext cx="1115665" cy="1081405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4992" y="5873137"/>
            <a:ext cx="609653" cy="658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53257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ED6CF2FA-8FF0-6B8A-BD77-5134EB664E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7430" y="220676"/>
            <a:ext cx="2494092" cy="61941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b">
            <a:normAutofit fontScale="90000"/>
          </a:bodyPr>
          <a:lstStyle/>
          <a:p>
            <a:r>
              <a:rPr lang="it-IT" sz="3600" b="1" dirty="0" err="1"/>
              <a:t>Introduction</a:t>
            </a:r>
            <a:endParaRPr lang="it-IT" sz="3600" dirty="0"/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xmlns="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154" y="2494202"/>
            <a:ext cx="5548196" cy="4238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8893" y="2577457"/>
            <a:ext cx="5848350" cy="4057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37C71F88-E212-11DD-46F5-DB967C8E4629}"/>
              </a:ext>
            </a:extLst>
          </p:cNvPr>
          <p:cNvSpPr txBox="1"/>
          <p:nvPr/>
        </p:nvSpPr>
        <p:spPr>
          <a:xfrm>
            <a:off x="564562" y="914530"/>
            <a:ext cx="10567575" cy="646986"/>
          </a:xfrm>
          <a:prstGeom prst="round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3200" dirty="0" smtClean="0"/>
              <a:t>So…..</a:t>
            </a:r>
            <a:r>
              <a:rPr lang="it-IT" sz="3200" dirty="0" err="1"/>
              <a:t>a</a:t>
            </a:r>
            <a:r>
              <a:rPr lang="it-IT" sz="3200" dirty="0" err="1" smtClean="0"/>
              <a:t>dvantages</a:t>
            </a:r>
            <a:r>
              <a:rPr lang="it-IT" sz="3200" dirty="0" smtClean="0"/>
              <a:t> </a:t>
            </a:r>
            <a:r>
              <a:rPr lang="it-IT" sz="3200" dirty="0"/>
              <a:t>of MALS are </a:t>
            </a:r>
            <a:r>
              <a:rPr lang="it-IT" sz="3200" dirty="0" err="1"/>
              <a:t>equal</a:t>
            </a:r>
            <a:r>
              <a:rPr lang="it-IT" sz="3200" dirty="0"/>
              <a:t> for </a:t>
            </a:r>
            <a:r>
              <a:rPr lang="it-IT" sz="3200" dirty="0" err="1"/>
              <a:t>every</a:t>
            </a:r>
            <a:r>
              <a:rPr lang="it-IT" sz="3200" dirty="0"/>
              <a:t> </a:t>
            </a:r>
            <a:r>
              <a:rPr lang="it-IT" sz="3200" dirty="0" err="1"/>
              <a:t>kind</a:t>
            </a:r>
            <a:r>
              <a:rPr lang="it-IT" sz="3200" dirty="0"/>
              <a:t> of surgery?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322" y="169646"/>
            <a:ext cx="1920406" cy="2377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2993" y="2934820"/>
            <a:ext cx="1749833" cy="478941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73072" y="111992"/>
            <a:ext cx="703001" cy="7030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CasellaDiTesto 10"/>
          <p:cNvSpPr txBox="1"/>
          <p:nvPr/>
        </p:nvSpPr>
        <p:spPr>
          <a:xfrm>
            <a:off x="367322" y="1866783"/>
            <a:ext cx="11539921" cy="510778"/>
          </a:xfrm>
          <a:prstGeom prst="round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2400" dirty="0" err="1"/>
              <a:t>Regardless</a:t>
            </a:r>
            <a:r>
              <a:rPr lang="it-IT" sz="2400" dirty="0"/>
              <a:t> of </a:t>
            </a:r>
            <a:r>
              <a:rPr lang="it-IT" sz="2400" dirty="0" err="1"/>
              <a:t>indication</a:t>
            </a:r>
            <a:r>
              <a:rPr lang="it-IT" sz="2400" dirty="0"/>
              <a:t> the </a:t>
            </a:r>
            <a:r>
              <a:rPr lang="it-IT" sz="2400" dirty="0" err="1"/>
              <a:t>advantages</a:t>
            </a:r>
            <a:r>
              <a:rPr lang="it-IT" sz="2400" dirty="0"/>
              <a:t> of MALS correlate to  the </a:t>
            </a:r>
            <a:r>
              <a:rPr lang="it-IT" sz="2400" dirty="0" err="1"/>
              <a:t>difficulty</a:t>
            </a:r>
            <a:r>
              <a:rPr lang="it-IT" sz="2400" dirty="0"/>
              <a:t> of </a:t>
            </a:r>
            <a:r>
              <a:rPr lang="it-IT" sz="2400" dirty="0" err="1"/>
              <a:t>resection</a:t>
            </a:r>
            <a:endParaRPr lang="it-IT" sz="2400" dirty="0"/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3185" y="156568"/>
            <a:ext cx="609653" cy="658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CasellaDiTesto 12"/>
          <p:cNvSpPr txBox="1"/>
          <p:nvPr/>
        </p:nvSpPr>
        <p:spPr>
          <a:xfrm>
            <a:off x="6155473" y="6032806"/>
            <a:ext cx="5684603" cy="58486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04568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ED6CF2FA-8FF0-6B8A-BD77-5134EB664E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2887" y="131410"/>
            <a:ext cx="2516395" cy="55704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b">
            <a:normAutofit fontScale="90000"/>
          </a:bodyPr>
          <a:lstStyle/>
          <a:p>
            <a:r>
              <a:rPr lang="it-IT" sz="3600" b="1" dirty="0" err="1"/>
              <a:t>Introduction</a:t>
            </a:r>
            <a:endParaRPr lang="it-IT" sz="3600" dirty="0"/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xmlns="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95" y="1483969"/>
            <a:ext cx="5214972" cy="11441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349" y="2552299"/>
            <a:ext cx="6305494" cy="33388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9343" y="1705732"/>
            <a:ext cx="5051740" cy="25114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0958" y="4160804"/>
            <a:ext cx="4906207" cy="26643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005C43EC-1C8B-CEC2-117F-F39F9EB720A5}"/>
              </a:ext>
            </a:extLst>
          </p:cNvPr>
          <p:cNvSpPr txBox="1"/>
          <p:nvPr/>
        </p:nvSpPr>
        <p:spPr>
          <a:xfrm>
            <a:off x="1008666" y="846665"/>
            <a:ext cx="9344722" cy="544830"/>
          </a:xfrm>
          <a:prstGeom prst="round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2600" dirty="0"/>
              <a:t>The </a:t>
            </a:r>
            <a:r>
              <a:rPr lang="it-IT" sz="2600" dirty="0" err="1"/>
              <a:t>higher</a:t>
            </a:r>
            <a:r>
              <a:rPr lang="it-IT" sz="2600" dirty="0"/>
              <a:t> the </a:t>
            </a:r>
            <a:r>
              <a:rPr lang="it-IT" sz="2600" dirty="0" err="1" smtClean="0"/>
              <a:t>complexity</a:t>
            </a:r>
            <a:r>
              <a:rPr lang="it-IT" sz="2600" dirty="0"/>
              <a:t> </a:t>
            </a:r>
            <a:r>
              <a:rPr lang="it-IT" sz="2600" dirty="0" smtClean="0"/>
              <a:t>           The </a:t>
            </a:r>
            <a:r>
              <a:rPr lang="it-IT" sz="2600" dirty="0" err="1"/>
              <a:t>higher</a:t>
            </a:r>
            <a:r>
              <a:rPr lang="it-IT" sz="2600" dirty="0"/>
              <a:t> the benefit of MALS</a:t>
            </a: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613" y="127716"/>
            <a:ext cx="1920406" cy="237765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74" y="5304766"/>
            <a:ext cx="1796385" cy="15509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25958" y="94263"/>
            <a:ext cx="590501" cy="5905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02546" y="149896"/>
            <a:ext cx="450919" cy="4869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CasellaDiTesto 13"/>
          <p:cNvSpPr txBox="1"/>
          <p:nvPr/>
        </p:nvSpPr>
        <p:spPr>
          <a:xfrm>
            <a:off x="66295" y="6322742"/>
            <a:ext cx="1985529" cy="51295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30729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ED6CF2FA-8FF0-6B8A-BD77-5134EB664E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5946" y="94925"/>
            <a:ext cx="2523634" cy="55733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b">
            <a:normAutofit fontScale="90000"/>
          </a:bodyPr>
          <a:lstStyle/>
          <a:p>
            <a:r>
              <a:rPr lang="it-IT" sz="3600" b="1" dirty="0" err="1"/>
              <a:t>Introduction</a:t>
            </a:r>
            <a:endParaRPr lang="it-IT" sz="3600" dirty="0"/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xmlns="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692" y="127716"/>
            <a:ext cx="1920406" cy="2377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531" y="1828801"/>
            <a:ext cx="10924382" cy="4970558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5331" y="45912"/>
            <a:ext cx="639137" cy="6391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CasellaDiTesto 3"/>
          <p:cNvSpPr txBox="1"/>
          <p:nvPr/>
        </p:nvSpPr>
        <p:spPr>
          <a:xfrm>
            <a:off x="347072" y="893855"/>
            <a:ext cx="11198221" cy="578882"/>
          </a:xfrm>
          <a:prstGeom prst="round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2800" dirty="0" smtClean="0"/>
              <a:t>The </a:t>
            </a:r>
            <a:r>
              <a:rPr lang="it-IT" sz="2800" dirty="0" err="1" smtClean="0"/>
              <a:t>higher</a:t>
            </a:r>
            <a:r>
              <a:rPr lang="it-IT" sz="2800" dirty="0" smtClean="0"/>
              <a:t> the </a:t>
            </a:r>
            <a:r>
              <a:rPr lang="it-IT" sz="2800" dirty="0" err="1" smtClean="0"/>
              <a:t>burden</a:t>
            </a:r>
            <a:r>
              <a:rPr lang="it-IT" sz="2800" dirty="0" smtClean="0"/>
              <a:t> of the </a:t>
            </a:r>
            <a:r>
              <a:rPr lang="it-IT" sz="2800" dirty="0" err="1" smtClean="0"/>
              <a:t>tumor</a:t>
            </a:r>
            <a:r>
              <a:rPr lang="it-IT" sz="2800" dirty="0"/>
              <a:t> </a:t>
            </a:r>
            <a:r>
              <a:rPr lang="it-IT" sz="2800" dirty="0" smtClean="0"/>
              <a:t>      The </a:t>
            </a:r>
            <a:r>
              <a:rPr lang="it-IT" sz="2800" dirty="0" err="1" smtClean="0"/>
              <a:t>higher</a:t>
            </a:r>
            <a:r>
              <a:rPr lang="it-IT" sz="2800" dirty="0" smtClean="0"/>
              <a:t> the </a:t>
            </a:r>
            <a:r>
              <a:rPr lang="it-IT" sz="2800" dirty="0" err="1" smtClean="0"/>
              <a:t>advantages</a:t>
            </a:r>
            <a:r>
              <a:rPr lang="it-IT" sz="2800" dirty="0" smtClean="0"/>
              <a:t> of MALS</a:t>
            </a:r>
            <a:endParaRPr lang="it-IT" sz="2800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66378" y="97725"/>
            <a:ext cx="495842" cy="5355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CasellaDiTesto 5"/>
          <p:cNvSpPr txBox="1"/>
          <p:nvPr/>
        </p:nvSpPr>
        <p:spPr>
          <a:xfrm>
            <a:off x="825190" y="3088885"/>
            <a:ext cx="10225669" cy="50180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89501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ED6CF2FA-8FF0-6B8A-BD77-5134EB664E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6287" y="95533"/>
            <a:ext cx="2602211" cy="64633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b">
            <a:normAutofit fontScale="90000"/>
          </a:bodyPr>
          <a:lstStyle/>
          <a:p>
            <a:r>
              <a:rPr lang="it-IT" sz="3600" b="1" dirty="0" err="1"/>
              <a:t>Introduction</a:t>
            </a:r>
            <a:endParaRPr lang="it-IT" sz="3600" dirty="0"/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xmlns="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Immagin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70164" y="1851339"/>
            <a:ext cx="750257" cy="7461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971" y="227759"/>
            <a:ext cx="1920406" cy="2377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97018" y="81527"/>
            <a:ext cx="674348" cy="6743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96825"/>
            <a:ext cx="6289289" cy="40469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402" y="3033133"/>
            <a:ext cx="1320983" cy="3559012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253" y="1152537"/>
            <a:ext cx="4041465" cy="12042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41970" y="141587"/>
            <a:ext cx="479989" cy="5183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3928" y="2721401"/>
            <a:ext cx="6067644" cy="39571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CasellaDiTesto 2"/>
          <p:cNvSpPr txBox="1"/>
          <p:nvPr/>
        </p:nvSpPr>
        <p:spPr>
          <a:xfrm>
            <a:off x="4887963" y="1240131"/>
            <a:ext cx="4777816" cy="919401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2400" dirty="0" err="1" smtClean="0"/>
              <a:t>Has</a:t>
            </a:r>
            <a:r>
              <a:rPr lang="it-IT" sz="2400" dirty="0" smtClean="0"/>
              <a:t> </a:t>
            </a:r>
            <a:r>
              <a:rPr lang="it-IT" sz="2400" dirty="0" err="1" smtClean="0"/>
              <a:t>been</a:t>
            </a:r>
            <a:r>
              <a:rPr lang="it-IT" sz="2400" dirty="0" smtClean="0"/>
              <a:t> </a:t>
            </a:r>
            <a:r>
              <a:rPr lang="it-IT" sz="2400" dirty="0" err="1" smtClean="0"/>
              <a:t>demonstrated</a:t>
            </a:r>
            <a:r>
              <a:rPr lang="it-IT" sz="2400" dirty="0" smtClean="0"/>
              <a:t> </a:t>
            </a:r>
            <a:r>
              <a:rPr lang="it-IT" sz="2400" dirty="0" err="1" smtClean="0"/>
              <a:t>that</a:t>
            </a:r>
            <a:r>
              <a:rPr lang="it-IT" sz="2400" dirty="0" smtClean="0"/>
              <a:t> </a:t>
            </a:r>
            <a:r>
              <a:rPr lang="it-IT" sz="2400" dirty="0" err="1" smtClean="0"/>
              <a:t>morbidity</a:t>
            </a:r>
            <a:r>
              <a:rPr lang="it-IT" sz="2400" dirty="0" smtClean="0"/>
              <a:t> </a:t>
            </a:r>
            <a:r>
              <a:rPr lang="it-IT" sz="2400" dirty="0" err="1" smtClean="0"/>
              <a:t>is</a:t>
            </a:r>
            <a:r>
              <a:rPr lang="it-IT" sz="2400" dirty="0" smtClean="0"/>
              <a:t> </a:t>
            </a:r>
            <a:r>
              <a:rPr lang="it-IT" sz="2400" dirty="0" err="1" smtClean="0"/>
              <a:t>related</a:t>
            </a:r>
            <a:r>
              <a:rPr lang="it-IT" sz="2400" dirty="0" smtClean="0"/>
              <a:t> to </a:t>
            </a:r>
            <a:r>
              <a:rPr lang="it-IT" sz="2400" dirty="0" err="1" smtClean="0"/>
              <a:t>complexity</a:t>
            </a:r>
            <a:endParaRPr lang="it-IT" sz="2400" dirty="0"/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4776" y="2380325"/>
            <a:ext cx="5749026" cy="45297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48826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02DD47E-A43C-4E3D-5177-C4C8287F6B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A0C35D5-ED8A-D976-77B1-11CE70FB440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997B5224-5F50-B056-1312-6B883DC119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2734" y="80631"/>
            <a:ext cx="2615266" cy="56453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b">
            <a:normAutofit fontScale="90000"/>
          </a:bodyPr>
          <a:lstStyle/>
          <a:p>
            <a:r>
              <a:rPr lang="it-IT" sz="3600" dirty="0" err="1"/>
              <a:t>introduction</a:t>
            </a:r>
            <a:endParaRPr lang="it-IT" sz="3600" dirty="0"/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67202C94-37AE-A772-D0F4-B78E846567F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xmlns="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760381C0-BC43-4F92-5C0F-8631A8E5E0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683" y="157262"/>
            <a:ext cx="1920406" cy="2377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60AE4962-0CBF-5A05-7BAC-FD2492E01B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94472" y="49678"/>
            <a:ext cx="904421" cy="9044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D53E13CB-23B7-15CF-A6FA-58966C3B45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908" y="2061961"/>
            <a:ext cx="7660640" cy="46851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128D33D5-2AE6-6460-9739-A9F7F571F6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7740" y="932887"/>
            <a:ext cx="7675808" cy="9044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1A056866-8757-144D-B097-D4A64F32BF89}"/>
              </a:ext>
            </a:extLst>
          </p:cNvPr>
          <p:cNvSpPr txBox="1"/>
          <p:nvPr/>
        </p:nvSpPr>
        <p:spPr>
          <a:xfrm>
            <a:off x="8865220" y="3131158"/>
            <a:ext cx="3077735" cy="275820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2600" dirty="0"/>
              <a:t>The delta </a:t>
            </a:r>
            <a:r>
              <a:rPr lang="it-IT" sz="2600" dirty="0" err="1"/>
              <a:t>complication</a:t>
            </a:r>
            <a:r>
              <a:rPr lang="it-IT" sz="2600" dirty="0"/>
              <a:t> </a:t>
            </a:r>
            <a:r>
              <a:rPr lang="it-IT" sz="2600" dirty="0" err="1"/>
              <a:t>between</a:t>
            </a:r>
            <a:r>
              <a:rPr lang="it-IT" sz="2600" dirty="0"/>
              <a:t> MALS and OLR </a:t>
            </a:r>
            <a:r>
              <a:rPr lang="it-IT" sz="2600" dirty="0" err="1"/>
              <a:t>increase</a:t>
            </a:r>
            <a:r>
              <a:rPr lang="it-IT" sz="2600" dirty="0"/>
              <a:t> </a:t>
            </a:r>
            <a:r>
              <a:rPr lang="it-IT" sz="2600" dirty="0" err="1"/>
              <a:t>when</a:t>
            </a:r>
            <a:r>
              <a:rPr lang="it-IT" sz="2600" dirty="0"/>
              <a:t> </a:t>
            </a:r>
            <a:r>
              <a:rPr lang="it-IT" sz="2600" dirty="0" err="1"/>
              <a:t>complexity</a:t>
            </a:r>
            <a:r>
              <a:rPr lang="it-IT" sz="2600" dirty="0"/>
              <a:t> </a:t>
            </a:r>
            <a:r>
              <a:rPr lang="it-IT" sz="2600" dirty="0" err="1" smtClean="0"/>
              <a:t>increase</a:t>
            </a:r>
            <a:endParaRPr lang="it-IT" sz="2600" dirty="0" smtClean="0"/>
          </a:p>
        </p:txBody>
      </p:sp>
      <p:sp>
        <p:nvSpPr>
          <p:cNvPr id="16" name="Freccia curva 15">
            <a:extLst>
              <a:ext uri="{FF2B5EF4-FFF2-40B4-BE49-F238E27FC236}">
                <a16:creationId xmlns:a16="http://schemas.microsoft.com/office/drawing/2014/main" id="{917F0E1D-E2BD-7CFC-87C0-1F5A68DFF736}"/>
              </a:ext>
            </a:extLst>
          </p:cNvPr>
          <p:cNvSpPr/>
          <p:nvPr/>
        </p:nvSpPr>
        <p:spPr>
          <a:xfrm>
            <a:off x="2908238" y="4333034"/>
            <a:ext cx="782320" cy="731520"/>
          </a:xfrm>
          <a:prstGeom prst="ben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7" name="Freccia curva 16">
            <a:extLst>
              <a:ext uri="{FF2B5EF4-FFF2-40B4-BE49-F238E27FC236}">
                <a16:creationId xmlns:a16="http://schemas.microsoft.com/office/drawing/2014/main" id="{4E305AC2-A17B-474B-22D6-E795104412B7}"/>
              </a:ext>
            </a:extLst>
          </p:cNvPr>
          <p:cNvSpPr/>
          <p:nvPr/>
        </p:nvSpPr>
        <p:spPr>
          <a:xfrm>
            <a:off x="5434286" y="4035406"/>
            <a:ext cx="782320" cy="731520"/>
          </a:xfrm>
          <a:prstGeom prst="ben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4996" y="157262"/>
            <a:ext cx="609653" cy="658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08836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ED6CF2FA-8FF0-6B8A-BD77-5134EB664E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3665" y="140178"/>
            <a:ext cx="2358788" cy="68024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b">
            <a:normAutofit/>
          </a:bodyPr>
          <a:lstStyle/>
          <a:p>
            <a:r>
              <a:rPr lang="it-IT" sz="3600" dirty="0" err="1" smtClean="0"/>
              <a:t>Methods</a:t>
            </a:r>
            <a:endParaRPr lang="it-IT" sz="3600" dirty="0"/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xmlns="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333" y="608695"/>
            <a:ext cx="2400300" cy="12963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226" y="185465"/>
            <a:ext cx="1920406" cy="2377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333" y="1471742"/>
            <a:ext cx="5151072" cy="50453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44366" y="152897"/>
            <a:ext cx="609653" cy="658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54019" y="44117"/>
            <a:ext cx="914479" cy="9083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4716" y="1292400"/>
            <a:ext cx="6884236" cy="54040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9546" y="5586346"/>
            <a:ext cx="2999492" cy="1481456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158" y="5770910"/>
            <a:ext cx="2838793" cy="998188"/>
          </a:xfrm>
          <a:prstGeom prst="rect">
            <a:avLst/>
          </a:prstGeom>
        </p:spPr>
      </p:pic>
      <p:sp>
        <p:nvSpPr>
          <p:cNvPr id="15" name="CasellaDiTesto 14"/>
          <p:cNvSpPr txBox="1"/>
          <p:nvPr/>
        </p:nvSpPr>
        <p:spPr>
          <a:xfrm>
            <a:off x="7054420" y="65031"/>
            <a:ext cx="3098566" cy="119181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3200" dirty="0" smtClean="0"/>
              <a:t>The </a:t>
            </a:r>
            <a:r>
              <a:rPr lang="it-IT" sz="3200" dirty="0" err="1" smtClean="0"/>
              <a:t>Italian</a:t>
            </a:r>
            <a:r>
              <a:rPr lang="it-IT" sz="3200" dirty="0" smtClean="0"/>
              <a:t> HCC </a:t>
            </a:r>
            <a:r>
              <a:rPr lang="it-IT" sz="3200" dirty="0" err="1"/>
              <a:t>S</a:t>
            </a:r>
            <a:r>
              <a:rPr lang="it-IT" sz="3200" dirty="0" err="1" smtClean="0"/>
              <a:t>urgical</a:t>
            </a:r>
            <a:r>
              <a:rPr lang="it-IT" sz="3200" dirty="0" smtClean="0"/>
              <a:t> </a:t>
            </a:r>
            <a:r>
              <a:rPr lang="it-IT" sz="3200" dirty="0" err="1"/>
              <a:t>R</a:t>
            </a:r>
            <a:r>
              <a:rPr lang="it-IT" sz="3200" dirty="0" err="1" smtClean="0"/>
              <a:t>egister</a:t>
            </a:r>
            <a:endParaRPr lang="it-IT" sz="3200" dirty="0"/>
          </a:p>
        </p:txBody>
      </p:sp>
    </p:spTree>
    <p:extLst>
      <p:ext uri="{BB962C8B-B14F-4D97-AF65-F5344CB8AC3E}">
        <p14:creationId xmlns:p14="http://schemas.microsoft.com/office/powerpoint/2010/main" val="3651375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ED6CF2FA-8FF0-6B8A-BD77-5134EB664E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2040" y="79875"/>
            <a:ext cx="2071082" cy="58205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b">
            <a:normAutofit fontScale="90000"/>
          </a:bodyPr>
          <a:lstStyle/>
          <a:p>
            <a:r>
              <a:rPr lang="it-IT" sz="3600" dirty="0" err="1"/>
              <a:t>methods</a:t>
            </a:r>
            <a:endParaRPr lang="it-IT" sz="3600" dirty="0"/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xmlns="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333" y="546410"/>
            <a:ext cx="2005507" cy="11351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303" y="1874300"/>
            <a:ext cx="8609167" cy="48426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CasellaDiTesto 4"/>
          <p:cNvSpPr txBox="1"/>
          <p:nvPr/>
        </p:nvSpPr>
        <p:spPr>
          <a:xfrm>
            <a:off x="2578000" y="772404"/>
            <a:ext cx="7409376" cy="851297"/>
          </a:xfrm>
          <a:prstGeom prst="round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2200" dirty="0" err="1" smtClean="0"/>
              <a:t>Multicentric</a:t>
            </a:r>
            <a:r>
              <a:rPr lang="it-IT" sz="2200" dirty="0" smtClean="0"/>
              <a:t> </a:t>
            </a:r>
            <a:r>
              <a:rPr lang="it-IT" sz="2200" dirty="0" err="1" smtClean="0"/>
              <a:t>national</a:t>
            </a:r>
            <a:endParaRPr lang="it-IT" sz="2200" dirty="0"/>
          </a:p>
          <a:p>
            <a:r>
              <a:rPr lang="it-IT" sz="2200" dirty="0" smtClean="0"/>
              <a:t>(36 </a:t>
            </a:r>
            <a:r>
              <a:rPr lang="it-IT" sz="2200" dirty="0" err="1"/>
              <a:t>Italian</a:t>
            </a:r>
            <a:r>
              <a:rPr lang="it-IT" sz="2200" dirty="0"/>
              <a:t> Centers ) </a:t>
            </a:r>
            <a:r>
              <a:rPr lang="it-IT" sz="2200" dirty="0" err="1"/>
              <a:t>real</a:t>
            </a:r>
            <a:r>
              <a:rPr lang="it-IT" sz="2200" dirty="0"/>
              <a:t>-life </a:t>
            </a:r>
            <a:r>
              <a:rPr lang="it-IT" sz="2200" dirty="0" err="1" smtClean="0"/>
              <a:t>study</a:t>
            </a:r>
            <a:r>
              <a:rPr lang="it-IT" sz="2200" dirty="0"/>
              <a:t> </a:t>
            </a:r>
            <a:r>
              <a:rPr lang="it-IT" sz="2200" dirty="0" smtClean="0"/>
              <a:t>on </a:t>
            </a:r>
            <a:r>
              <a:rPr lang="it-IT" sz="2200" dirty="0" err="1" smtClean="0"/>
              <a:t>resection</a:t>
            </a:r>
            <a:r>
              <a:rPr lang="it-IT" sz="2200" dirty="0" smtClean="0"/>
              <a:t> for HCC</a:t>
            </a:r>
            <a:endParaRPr lang="it-IT" sz="2200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295303" y="1970850"/>
            <a:ext cx="3991897" cy="64698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3200" dirty="0"/>
              <a:t>The </a:t>
            </a:r>
            <a:r>
              <a:rPr lang="it-IT" sz="3200" dirty="0" err="1"/>
              <a:t>map</a:t>
            </a:r>
            <a:r>
              <a:rPr lang="it-IT" sz="3200" dirty="0"/>
              <a:t> of </a:t>
            </a:r>
            <a:r>
              <a:rPr lang="it-IT" sz="3200" dirty="0" err="1"/>
              <a:t>Hercoles</a:t>
            </a:r>
            <a:endParaRPr lang="it-IT" sz="3200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883" y="102529"/>
            <a:ext cx="1920406" cy="2377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5854" y="169749"/>
            <a:ext cx="455725" cy="4921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26699" y="65455"/>
            <a:ext cx="747552" cy="7425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CasellaDiTesto 10"/>
          <p:cNvSpPr txBox="1"/>
          <p:nvPr/>
        </p:nvSpPr>
        <p:spPr>
          <a:xfrm>
            <a:off x="9081759" y="1970850"/>
            <a:ext cx="2929904" cy="381327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1600" dirty="0" smtClean="0"/>
              <a:t>Data </a:t>
            </a:r>
            <a:r>
              <a:rPr lang="it-IT" sz="1600" dirty="0" err="1" smtClean="0"/>
              <a:t>collected</a:t>
            </a:r>
            <a:r>
              <a:rPr lang="it-IT" sz="1600" dirty="0" smtClean="0"/>
              <a:t> </a:t>
            </a:r>
            <a:r>
              <a:rPr lang="it-IT" sz="1600" dirty="0" err="1" smtClean="0"/>
              <a:t>prospectively</a:t>
            </a:r>
            <a:endParaRPr lang="it-IT" sz="1600" dirty="0" smtClean="0"/>
          </a:p>
          <a:p>
            <a:r>
              <a:rPr lang="it-IT" sz="1600" dirty="0" smtClean="0"/>
              <a:t>Centers with</a:t>
            </a:r>
          </a:p>
          <a:p>
            <a:r>
              <a:rPr lang="it-IT" sz="1600" dirty="0" err="1" smtClean="0"/>
              <a:t>Low</a:t>
            </a:r>
            <a:r>
              <a:rPr lang="it-IT" sz="1600" dirty="0" smtClean="0"/>
              <a:t>, Medium , high</a:t>
            </a:r>
          </a:p>
          <a:p>
            <a:r>
              <a:rPr lang="it-IT" sz="1600" dirty="0" smtClean="0"/>
              <a:t>Volume of </a:t>
            </a:r>
            <a:r>
              <a:rPr lang="it-IT" sz="1600" dirty="0" err="1" smtClean="0"/>
              <a:t>liver</a:t>
            </a:r>
            <a:r>
              <a:rPr lang="it-IT" sz="1600" dirty="0" smtClean="0"/>
              <a:t> </a:t>
            </a:r>
            <a:r>
              <a:rPr lang="it-IT" sz="1600" dirty="0" err="1" smtClean="0"/>
              <a:t>resection</a:t>
            </a:r>
            <a:endParaRPr lang="it-IT" sz="1600" dirty="0" smtClean="0"/>
          </a:p>
          <a:p>
            <a:r>
              <a:rPr lang="it-IT" sz="1600" dirty="0" smtClean="0"/>
              <a:t>No </a:t>
            </a:r>
            <a:r>
              <a:rPr lang="it-IT" sz="1600" dirty="0" err="1" smtClean="0"/>
              <a:t>restriction</a:t>
            </a:r>
            <a:r>
              <a:rPr lang="it-IT" sz="1600" dirty="0" smtClean="0"/>
              <a:t> on </a:t>
            </a:r>
            <a:r>
              <a:rPr lang="it-IT" sz="1600" dirty="0" err="1" smtClean="0"/>
              <a:t>annually</a:t>
            </a:r>
            <a:r>
              <a:rPr lang="it-IT" sz="1600" dirty="0" smtClean="0"/>
              <a:t> </a:t>
            </a:r>
            <a:r>
              <a:rPr lang="it-IT" sz="1600" dirty="0" err="1" smtClean="0"/>
              <a:t>treated</a:t>
            </a:r>
            <a:r>
              <a:rPr lang="it-IT" sz="1600" dirty="0" smtClean="0"/>
              <a:t> </a:t>
            </a:r>
            <a:r>
              <a:rPr lang="it-IT" sz="1600" dirty="0" err="1" smtClean="0"/>
              <a:t>patients</a:t>
            </a:r>
            <a:r>
              <a:rPr lang="it-IT" sz="1600" dirty="0" smtClean="0"/>
              <a:t>.</a:t>
            </a:r>
          </a:p>
          <a:p>
            <a:endParaRPr lang="it-IT" sz="1600" dirty="0"/>
          </a:p>
          <a:p>
            <a:r>
              <a:rPr lang="it-IT" sz="1600" b="1" dirty="0" smtClean="0"/>
              <a:t>170 </a:t>
            </a:r>
            <a:r>
              <a:rPr lang="it-IT" sz="1600" b="1" dirty="0" err="1" smtClean="0"/>
              <a:t>variables</a:t>
            </a:r>
            <a:r>
              <a:rPr lang="it-IT" sz="1600" b="1" dirty="0" smtClean="0"/>
              <a:t> </a:t>
            </a:r>
            <a:r>
              <a:rPr lang="it-IT" sz="1600" dirty="0" err="1" smtClean="0"/>
              <a:t>covering</a:t>
            </a:r>
            <a:r>
              <a:rPr lang="it-IT" sz="1600" dirty="0" smtClean="0"/>
              <a:t> </a:t>
            </a:r>
            <a:r>
              <a:rPr lang="it-IT" sz="1600" dirty="0" err="1" smtClean="0"/>
              <a:t>comorbidities</a:t>
            </a:r>
            <a:r>
              <a:rPr lang="it-IT" sz="1600" dirty="0" smtClean="0"/>
              <a:t>, </a:t>
            </a:r>
            <a:r>
              <a:rPr lang="it-IT" sz="1600" dirty="0" err="1" smtClean="0"/>
              <a:t>underlying</a:t>
            </a:r>
            <a:r>
              <a:rPr lang="it-IT" sz="1600" dirty="0" smtClean="0"/>
              <a:t> </a:t>
            </a:r>
            <a:r>
              <a:rPr lang="it-IT" sz="1600" dirty="0" err="1" smtClean="0"/>
              <a:t>liver</a:t>
            </a:r>
            <a:r>
              <a:rPr lang="it-IT" sz="1600" dirty="0" smtClean="0"/>
              <a:t> </a:t>
            </a:r>
            <a:r>
              <a:rPr lang="it-IT" sz="1600" dirty="0" err="1" smtClean="0"/>
              <a:t>function</a:t>
            </a:r>
            <a:r>
              <a:rPr lang="it-IT" sz="1600" dirty="0" smtClean="0"/>
              <a:t>, </a:t>
            </a:r>
            <a:r>
              <a:rPr lang="it-IT" sz="1600" dirty="0" err="1" smtClean="0"/>
              <a:t>radiological</a:t>
            </a:r>
            <a:r>
              <a:rPr lang="it-IT" sz="1600" dirty="0" smtClean="0"/>
              <a:t> and </a:t>
            </a:r>
            <a:r>
              <a:rPr lang="it-IT" sz="1600" dirty="0" err="1" smtClean="0"/>
              <a:t>intraoperative</a:t>
            </a:r>
            <a:r>
              <a:rPr lang="it-IT" sz="1600" dirty="0" smtClean="0"/>
              <a:t> </a:t>
            </a:r>
            <a:r>
              <a:rPr lang="it-IT" sz="1600" dirty="0" err="1" smtClean="0"/>
              <a:t>findings</a:t>
            </a:r>
            <a:endParaRPr lang="it-IT" sz="1600" dirty="0" smtClean="0"/>
          </a:p>
          <a:p>
            <a:r>
              <a:rPr lang="it-IT" sz="1600" dirty="0" err="1" smtClean="0"/>
              <a:t>Postoperative</a:t>
            </a:r>
            <a:r>
              <a:rPr lang="it-IT" sz="1600" dirty="0" smtClean="0"/>
              <a:t> </a:t>
            </a:r>
            <a:r>
              <a:rPr lang="it-IT" sz="1600" dirty="0" err="1" smtClean="0"/>
              <a:t>course</a:t>
            </a:r>
            <a:r>
              <a:rPr lang="it-IT" sz="1600" dirty="0" smtClean="0"/>
              <a:t>, </a:t>
            </a:r>
            <a:r>
              <a:rPr lang="it-IT" sz="1600" dirty="0" err="1" smtClean="0"/>
              <a:t>histological</a:t>
            </a:r>
            <a:r>
              <a:rPr lang="it-IT" sz="1600" dirty="0" smtClean="0"/>
              <a:t> </a:t>
            </a:r>
            <a:r>
              <a:rPr lang="it-IT" sz="1600" dirty="0" err="1" smtClean="0"/>
              <a:t>assesment</a:t>
            </a:r>
            <a:r>
              <a:rPr lang="it-IT" sz="1600" dirty="0" smtClean="0"/>
              <a:t> and </a:t>
            </a:r>
            <a:r>
              <a:rPr lang="it-IT" sz="1600" dirty="0" err="1" smtClean="0"/>
              <a:t>follow</a:t>
            </a:r>
            <a:r>
              <a:rPr lang="it-IT" sz="1600" dirty="0" smtClean="0"/>
              <a:t> up</a:t>
            </a:r>
            <a:endParaRPr lang="it-IT" sz="1600" dirty="0"/>
          </a:p>
        </p:txBody>
      </p:sp>
    </p:spTree>
    <p:extLst>
      <p:ext uri="{BB962C8B-B14F-4D97-AF65-F5344CB8AC3E}">
        <p14:creationId xmlns:p14="http://schemas.microsoft.com/office/powerpoint/2010/main" val="4152955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ED6CF2FA-8FF0-6B8A-BD77-5134EB664E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6891" y="253693"/>
            <a:ext cx="2963763" cy="91457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b">
            <a:normAutofit/>
          </a:bodyPr>
          <a:lstStyle/>
          <a:p>
            <a:r>
              <a:rPr lang="it-IT" sz="3600" b="1" dirty="0" err="1"/>
              <a:t>Introduction</a:t>
            </a:r>
            <a:endParaRPr lang="it-IT" sz="3600" dirty="0"/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xmlns="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28622" y="3127683"/>
            <a:ext cx="1414395" cy="9815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Immagin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4808" y="4340058"/>
            <a:ext cx="1103472" cy="1097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Immagin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81107" y="5437433"/>
            <a:ext cx="1140051" cy="11461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971" y="153466"/>
            <a:ext cx="1920406" cy="2377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8280" y="1699832"/>
            <a:ext cx="5312678" cy="5179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CasellaDiTesto 4"/>
          <p:cNvSpPr txBox="1"/>
          <p:nvPr/>
        </p:nvSpPr>
        <p:spPr>
          <a:xfrm>
            <a:off x="4505033" y="6010507"/>
            <a:ext cx="3178886" cy="84749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102994" y="2324710"/>
            <a:ext cx="3378820" cy="340917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2800" dirty="0" err="1"/>
              <a:t>Cornerstones</a:t>
            </a:r>
            <a:r>
              <a:rPr lang="it-IT" sz="2800" dirty="0"/>
              <a:t> in the </a:t>
            </a:r>
            <a:r>
              <a:rPr lang="it-IT" sz="2800" dirty="0" err="1"/>
              <a:t>development</a:t>
            </a:r>
            <a:r>
              <a:rPr lang="it-IT" sz="2800" dirty="0"/>
              <a:t> of </a:t>
            </a:r>
            <a:r>
              <a:rPr lang="it-IT" sz="2800" dirty="0" err="1"/>
              <a:t>laparoscopic</a:t>
            </a:r>
            <a:r>
              <a:rPr lang="it-IT" sz="2800" dirty="0"/>
              <a:t> </a:t>
            </a:r>
            <a:r>
              <a:rPr lang="it-IT" sz="2800" dirty="0" err="1"/>
              <a:t>liver</a:t>
            </a:r>
            <a:r>
              <a:rPr lang="it-IT" sz="2800" dirty="0"/>
              <a:t> </a:t>
            </a:r>
            <a:r>
              <a:rPr lang="it-IT" sz="2800" dirty="0" err="1"/>
              <a:t>surgery</a:t>
            </a:r>
            <a:endParaRPr lang="it-IT" sz="2800" dirty="0"/>
          </a:p>
          <a:p>
            <a:endParaRPr lang="it-IT" sz="2800" dirty="0"/>
          </a:p>
          <a:p>
            <a:r>
              <a:rPr lang="it-IT" sz="2800" dirty="0"/>
              <a:t>A </a:t>
            </a:r>
            <a:r>
              <a:rPr lang="it-IT" sz="2800" dirty="0" err="1"/>
              <a:t>journey</a:t>
            </a:r>
            <a:r>
              <a:rPr lang="it-IT" sz="2800" dirty="0"/>
              <a:t> long 35 </a:t>
            </a:r>
            <a:r>
              <a:rPr lang="it-IT" sz="2800" dirty="0" err="1"/>
              <a:t>years</a:t>
            </a:r>
            <a:endParaRPr lang="it-IT" sz="2800" dirty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43335" y="0"/>
            <a:ext cx="848665" cy="8486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149DBA74-E29A-EC46-733E-512A29E160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4251" y="95119"/>
            <a:ext cx="609653" cy="658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84901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ED6CF2FA-8FF0-6B8A-BD77-5134EB664E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8804" y="386281"/>
            <a:ext cx="2236125" cy="62009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b">
            <a:normAutofit fontScale="90000"/>
          </a:bodyPr>
          <a:lstStyle/>
          <a:p>
            <a:r>
              <a:rPr lang="it-IT" sz="3600" dirty="0" err="1"/>
              <a:t>methods</a:t>
            </a:r>
            <a:endParaRPr lang="it-IT" sz="3600" dirty="0"/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xmlns="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4321" y="4897485"/>
            <a:ext cx="4008888" cy="1980990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95" y="357270"/>
            <a:ext cx="1950140" cy="1324274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527ACC9E-33FD-2E66-4282-6742E511F38C}"/>
              </a:ext>
            </a:extLst>
          </p:cNvPr>
          <p:cNvSpPr txBox="1"/>
          <p:nvPr/>
        </p:nvSpPr>
        <p:spPr>
          <a:xfrm>
            <a:off x="368164" y="1720307"/>
            <a:ext cx="10894567" cy="296251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2400" dirty="0"/>
              <a:t>To </a:t>
            </a:r>
            <a:r>
              <a:rPr lang="it-IT" sz="2400" dirty="0" err="1" smtClean="0"/>
              <a:t>overcome</a:t>
            </a:r>
            <a:r>
              <a:rPr lang="it-IT" sz="2400" dirty="0" smtClean="0"/>
              <a:t> the </a:t>
            </a:r>
            <a:r>
              <a:rPr lang="it-IT" sz="2400" dirty="0" err="1" smtClean="0"/>
              <a:t>limits</a:t>
            </a:r>
            <a:r>
              <a:rPr lang="it-IT" sz="2400" dirty="0" smtClean="0"/>
              <a:t> of  </a:t>
            </a:r>
            <a:r>
              <a:rPr lang="it-IT" sz="2400" dirty="0" err="1" smtClean="0"/>
              <a:t>literature’s</a:t>
            </a:r>
            <a:r>
              <a:rPr lang="it-IT" sz="2400" dirty="0" smtClean="0"/>
              <a:t> </a:t>
            </a:r>
            <a:r>
              <a:rPr lang="it-IT" sz="2400" dirty="0" err="1" smtClean="0"/>
              <a:t>studies</a:t>
            </a:r>
            <a:r>
              <a:rPr lang="it-IT" sz="2400" dirty="0" smtClean="0"/>
              <a:t> </a:t>
            </a:r>
            <a:r>
              <a:rPr lang="it-IT" sz="2400" dirty="0" err="1" smtClean="0"/>
              <a:t>we</a:t>
            </a:r>
            <a:r>
              <a:rPr lang="it-IT" sz="2400" dirty="0" smtClean="0"/>
              <a:t> </a:t>
            </a:r>
            <a:r>
              <a:rPr lang="it-IT" sz="2400" dirty="0" err="1"/>
              <a:t>conduct</a:t>
            </a:r>
            <a:r>
              <a:rPr lang="it-IT" sz="2400" dirty="0"/>
              <a:t> an in-</a:t>
            </a:r>
            <a:r>
              <a:rPr lang="it-IT" sz="2400" dirty="0" err="1"/>
              <a:t>depth</a:t>
            </a:r>
            <a:r>
              <a:rPr lang="it-IT" sz="2400" dirty="0"/>
              <a:t> </a:t>
            </a:r>
            <a:r>
              <a:rPr lang="it-IT" sz="2400" dirty="0" err="1"/>
              <a:t>analysis</a:t>
            </a:r>
            <a:r>
              <a:rPr lang="it-IT" sz="2400" dirty="0"/>
              <a:t> of a national </a:t>
            </a:r>
            <a:r>
              <a:rPr lang="it-IT" sz="2400" dirty="0" err="1"/>
              <a:t>real</a:t>
            </a:r>
            <a:r>
              <a:rPr lang="it-IT" sz="2400" dirty="0"/>
              <a:t>-life </a:t>
            </a:r>
            <a:r>
              <a:rPr lang="it-IT" sz="2400" dirty="0" err="1"/>
              <a:t>multicenter</a:t>
            </a:r>
            <a:r>
              <a:rPr lang="it-IT" sz="2400" dirty="0"/>
              <a:t> </a:t>
            </a:r>
            <a:r>
              <a:rPr lang="it-IT" sz="2400" dirty="0" err="1"/>
              <a:t>cohort</a:t>
            </a:r>
            <a:r>
              <a:rPr lang="it-IT" sz="2400" dirty="0"/>
              <a:t> of </a:t>
            </a:r>
            <a:r>
              <a:rPr lang="it-IT" sz="2400" dirty="0" err="1"/>
              <a:t>patients</a:t>
            </a:r>
            <a:r>
              <a:rPr lang="it-IT" sz="2400" dirty="0"/>
              <a:t> </a:t>
            </a:r>
            <a:r>
              <a:rPr lang="it-IT" sz="2400" dirty="0" err="1"/>
              <a:t>who</a:t>
            </a:r>
            <a:r>
              <a:rPr lang="it-IT" sz="2400" dirty="0"/>
              <a:t> </a:t>
            </a:r>
            <a:r>
              <a:rPr lang="it-IT" sz="2400" dirty="0" err="1"/>
              <a:t>have</a:t>
            </a:r>
            <a:r>
              <a:rPr lang="it-IT" sz="2400" dirty="0"/>
              <a:t> </a:t>
            </a:r>
            <a:r>
              <a:rPr lang="it-IT" sz="2400" dirty="0" err="1"/>
              <a:t>undergone</a:t>
            </a:r>
            <a:r>
              <a:rPr lang="it-IT" sz="2400" dirty="0"/>
              <a:t> </a:t>
            </a:r>
            <a:r>
              <a:rPr lang="it-IT" sz="2400" dirty="0" err="1"/>
              <a:t>liver</a:t>
            </a:r>
            <a:r>
              <a:rPr lang="it-IT" sz="2400" dirty="0"/>
              <a:t> </a:t>
            </a:r>
            <a:r>
              <a:rPr lang="it-IT" sz="2400" dirty="0" err="1"/>
              <a:t>resection</a:t>
            </a:r>
            <a:r>
              <a:rPr lang="it-IT" sz="2400" dirty="0"/>
              <a:t> for HCC</a:t>
            </a:r>
          </a:p>
          <a:p>
            <a:endParaRPr lang="it-IT" sz="2400" dirty="0"/>
          </a:p>
          <a:p>
            <a:r>
              <a:rPr lang="it-IT" sz="2400" dirty="0"/>
              <a:t>The study </a:t>
            </a:r>
            <a:r>
              <a:rPr lang="it-IT" sz="2400" dirty="0" err="1"/>
              <a:t>aims</a:t>
            </a:r>
            <a:r>
              <a:rPr lang="it-IT" sz="2400" dirty="0"/>
              <a:t> to compare </a:t>
            </a:r>
            <a:r>
              <a:rPr lang="it-IT" sz="2400" dirty="0" err="1"/>
              <a:t>perioperative</a:t>
            </a:r>
            <a:r>
              <a:rPr lang="it-IT" sz="2400" dirty="0"/>
              <a:t> </a:t>
            </a:r>
            <a:r>
              <a:rPr lang="it-IT" sz="2400" dirty="0" err="1"/>
              <a:t>outcomes</a:t>
            </a:r>
            <a:r>
              <a:rPr lang="it-IT" sz="2400" dirty="0"/>
              <a:t> (overall </a:t>
            </a:r>
            <a:r>
              <a:rPr lang="it-IT" sz="2400" dirty="0" err="1"/>
              <a:t>complication</a:t>
            </a:r>
            <a:r>
              <a:rPr lang="it-IT" sz="2400" dirty="0"/>
              <a:t>, major </a:t>
            </a:r>
            <a:r>
              <a:rPr lang="it-IT" sz="2400" dirty="0" err="1"/>
              <a:t>complication</a:t>
            </a:r>
            <a:r>
              <a:rPr lang="it-IT" sz="2400" dirty="0"/>
              <a:t>, POA) of MALS and </a:t>
            </a:r>
            <a:r>
              <a:rPr lang="it-IT" sz="2400" dirty="0" smtClean="0"/>
              <a:t>OLR, in a </a:t>
            </a:r>
            <a:r>
              <a:rPr lang="it-IT" sz="2400" dirty="0" err="1" smtClean="0"/>
              <a:t>specific</a:t>
            </a:r>
            <a:r>
              <a:rPr lang="it-IT" sz="2400" dirty="0" smtClean="0"/>
              <a:t> </a:t>
            </a:r>
            <a:r>
              <a:rPr lang="it-IT" sz="2400" dirty="0" err="1" smtClean="0"/>
              <a:t>setting</a:t>
            </a:r>
            <a:r>
              <a:rPr lang="it-IT" sz="2400" dirty="0" smtClean="0"/>
              <a:t> (HCC) with </a:t>
            </a:r>
            <a:r>
              <a:rPr lang="it-IT" sz="2400" dirty="0" err="1"/>
              <a:t>stratification</a:t>
            </a:r>
            <a:r>
              <a:rPr lang="it-IT" sz="2400" dirty="0"/>
              <a:t> </a:t>
            </a:r>
            <a:r>
              <a:rPr lang="it-IT" sz="2400" dirty="0" err="1"/>
              <a:t>according</a:t>
            </a:r>
            <a:r>
              <a:rPr lang="it-IT" sz="2400" dirty="0"/>
              <a:t> to the </a:t>
            </a:r>
            <a:r>
              <a:rPr lang="it-IT" sz="2400" dirty="0" err="1"/>
              <a:t>surgical</a:t>
            </a:r>
            <a:r>
              <a:rPr lang="it-IT" sz="2400" dirty="0"/>
              <a:t> </a:t>
            </a:r>
            <a:r>
              <a:rPr lang="it-IT" sz="2400" dirty="0" err="1" smtClean="0"/>
              <a:t>complexity</a:t>
            </a:r>
            <a:r>
              <a:rPr lang="it-IT" sz="2400" dirty="0"/>
              <a:t> </a:t>
            </a:r>
            <a:r>
              <a:rPr lang="it-IT" sz="2400" dirty="0" smtClean="0"/>
              <a:t>   </a:t>
            </a:r>
            <a:r>
              <a:rPr lang="it-IT" sz="2000" dirty="0" smtClean="0"/>
              <a:t>(Kawaguchi)</a:t>
            </a:r>
            <a:endParaRPr lang="it-IT" sz="2000" dirty="0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630" y="93432"/>
            <a:ext cx="1920406" cy="2377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82868" y="93433"/>
            <a:ext cx="579863" cy="6262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65823" y="1"/>
            <a:ext cx="808276" cy="8028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786" y="5111692"/>
            <a:ext cx="2952750" cy="1552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98823" y="4949767"/>
            <a:ext cx="2667000" cy="1714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23018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ED6CF2FA-8FF0-6B8A-BD77-5134EB664E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2734" y="182799"/>
            <a:ext cx="2068856" cy="67632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b">
            <a:normAutofit/>
          </a:bodyPr>
          <a:lstStyle/>
          <a:p>
            <a:r>
              <a:rPr lang="it-IT" sz="3600" dirty="0" err="1"/>
              <a:t>methods</a:t>
            </a:r>
            <a:endParaRPr lang="it-IT" sz="3600" dirty="0"/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xmlns="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4124"/>
            <a:ext cx="1686008" cy="1394237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224" y="1174397"/>
            <a:ext cx="3757427" cy="18911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CasellaDiTesto 7"/>
          <p:cNvSpPr txBox="1"/>
          <p:nvPr/>
        </p:nvSpPr>
        <p:spPr>
          <a:xfrm>
            <a:off x="229224" y="5467160"/>
            <a:ext cx="3189862" cy="51077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2400" dirty="0"/>
              <a:t>4738 resezioni per HCC</a:t>
            </a:r>
          </a:p>
        </p:txBody>
      </p:sp>
      <p:cxnSp>
        <p:nvCxnSpPr>
          <p:cNvPr id="11" name="Connettore 2 10"/>
          <p:cNvCxnSpPr/>
          <p:nvPr/>
        </p:nvCxnSpPr>
        <p:spPr>
          <a:xfrm flipV="1">
            <a:off x="3560091" y="5006421"/>
            <a:ext cx="839150" cy="5106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Connettore 2 13"/>
          <p:cNvCxnSpPr/>
          <p:nvPr/>
        </p:nvCxnSpPr>
        <p:spPr>
          <a:xfrm>
            <a:off x="3530599" y="5893738"/>
            <a:ext cx="839150" cy="4348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CasellaDiTesto 14"/>
          <p:cNvSpPr txBox="1"/>
          <p:nvPr/>
        </p:nvSpPr>
        <p:spPr>
          <a:xfrm>
            <a:off x="4511841" y="4410424"/>
            <a:ext cx="2170208" cy="85129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2200" dirty="0"/>
              <a:t>33.7% MALS</a:t>
            </a:r>
          </a:p>
          <a:p>
            <a:r>
              <a:rPr lang="it-IT" sz="2200" dirty="0"/>
              <a:t>1596</a:t>
            </a:r>
          </a:p>
        </p:txBody>
      </p:sp>
      <p:sp>
        <p:nvSpPr>
          <p:cNvPr id="16" name="CasellaDiTesto 15"/>
          <p:cNvSpPr txBox="1"/>
          <p:nvPr/>
        </p:nvSpPr>
        <p:spPr>
          <a:xfrm>
            <a:off x="4477426" y="5754261"/>
            <a:ext cx="2204623" cy="85129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2200" dirty="0"/>
              <a:t>66.3% Open</a:t>
            </a:r>
          </a:p>
          <a:p>
            <a:r>
              <a:rPr lang="it-IT" sz="2200" dirty="0"/>
              <a:t>3142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CC687894-C0E0-C75F-4D89-B3EB05DFCF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7542" y="1368746"/>
            <a:ext cx="4419984" cy="19867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F199B2C3-2405-B4AE-5BBD-6864E24ED41A}"/>
              </a:ext>
            </a:extLst>
          </p:cNvPr>
          <p:cNvSpPr txBox="1"/>
          <p:nvPr/>
        </p:nvSpPr>
        <p:spPr>
          <a:xfrm>
            <a:off x="7281430" y="4822918"/>
            <a:ext cx="4534893" cy="163449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dirty="0" err="1"/>
              <a:t>Patients</a:t>
            </a:r>
            <a:r>
              <a:rPr lang="it-IT" dirty="0"/>
              <a:t> </a:t>
            </a:r>
            <a:r>
              <a:rPr lang="it-IT" dirty="0" err="1"/>
              <a:t>were</a:t>
            </a:r>
            <a:r>
              <a:rPr lang="it-IT" dirty="0"/>
              <a:t> </a:t>
            </a:r>
            <a:r>
              <a:rPr lang="it-IT" dirty="0" err="1"/>
              <a:t>stratified</a:t>
            </a:r>
            <a:r>
              <a:rPr lang="it-IT" dirty="0"/>
              <a:t> </a:t>
            </a:r>
            <a:r>
              <a:rPr lang="it-IT" dirty="0" err="1"/>
              <a:t>according</a:t>
            </a:r>
            <a:r>
              <a:rPr lang="it-IT" dirty="0"/>
              <a:t> to the </a:t>
            </a:r>
            <a:r>
              <a:rPr lang="it-IT" dirty="0" err="1"/>
              <a:t>complexity</a:t>
            </a:r>
            <a:r>
              <a:rPr lang="it-IT" dirty="0"/>
              <a:t> fo the </a:t>
            </a:r>
            <a:r>
              <a:rPr lang="it-IT" dirty="0" smtClean="0"/>
              <a:t>procedure (Kawaguchi)</a:t>
            </a:r>
            <a:endParaRPr lang="it-IT" dirty="0"/>
          </a:p>
          <a:p>
            <a:r>
              <a:rPr lang="it-IT" dirty="0"/>
              <a:t>CP1		low</a:t>
            </a:r>
          </a:p>
          <a:p>
            <a:r>
              <a:rPr lang="it-IT" dirty="0"/>
              <a:t>CP2		intermediate</a:t>
            </a:r>
          </a:p>
          <a:p>
            <a:r>
              <a:rPr lang="it-IT" dirty="0"/>
              <a:t>CP3		high</a:t>
            </a: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531" y="128579"/>
            <a:ext cx="1920406" cy="2377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CasellaDiTesto 8"/>
          <p:cNvSpPr txBox="1"/>
          <p:nvPr/>
        </p:nvSpPr>
        <p:spPr>
          <a:xfrm>
            <a:off x="7350228" y="3585660"/>
            <a:ext cx="4397298" cy="102155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dirty="0" err="1"/>
              <a:t>All</a:t>
            </a:r>
            <a:r>
              <a:rPr lang="it-IT" dirty="0"/>
              <a:t> case </a:t>
            </a:r>
            <a:r>
              <a:rPr lang="it-IT" dirty="0" err="1"/>
              <a:t>were</a:t>
            </a:r>
            <a:r>
              <a:rPr lang="it-IT" dirty="0"/>
              <a:t> </a:t>
            </a:r>
            <a:r>
              <a:rPr lang="it-IT" dirty="0" err="1"/>
              <a:t>collected</a:t>
            </a:r>
            <a:r>
              <a:rPr lang="it-IT" dirty="0"/>
              <a:t> on an </a:t>
            </a:r>
            <a:r>
              <a:rPr lang="it-IT" dirty="0" err="1"/>
              <a:t>intention</a:t>
            </a:r>
            <a:r>
              <a:rPr lang="it-IT" dirty="0"/>
              <a:t>-to-</a:t>
            </a:r>
            <a:r>
              <a:rPr lang="it-IT" dirty="0" err="1"/>
              <a:t>treat</a:t>
            </a:r>
            <a:r>
              <a:rPr lang="it-IT" dirty="0"/>
              <a:t> </a:t>
            </a:r>
            <a:r>
              <a:rPr lang="it-IT" dirty="0" err="1"/>
              <a:t>basis</a:t>
            </a:r>
            <a:r>
              <a:rPr lang="it-IT" dirty="0"/>
              <a:t> </a:t>
            </a:r>
            <a:r>
              <a:rPr lang="it-IT" dirty="0" err="1"/>
              <a:t>without</a:t>
            </a:r>
            <a:r>
              <a:rPr lang="it-IT" dirty="0"/>
              <a:t> </a:t>
            </a:r>
            <a:r>
              <a:rPr lang="it-IT" dirty="0" err="1"/>
              <a:t>restriction</a:t>
            </a:r>
            <a:r>
              <a:rPr lang="it-IT" dirty="0"/>
              <a:t> </a:t>
            </a:r>
            <a:r>
              <a:rPr lang="it-IT" dirty="0" err="1"/>
              <a:t>according</a:t>
            </a:r>
            <a:r>
              <a:rPr lang="it-IT" dirty="0"/>
              <a:t> to center volume or </a:t>
            </a:r>
            <a:r>
              <a:rPr lang="it-IT" dirty="0" err="1"/>
              <a:t>learning</a:t>
            </a:r>
            <a:r>
              <a:rPr lang="it-IT" dirty="0"/>
              <a:t> curve</a:t>
            </a:r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32065" y="38700"/>
            <a:ext cx="837514" cy="8375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Immagin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2412" y="126615"/>
            <a:ext cx="609653" cy="658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Immagin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0416" y="1812310"/>
            <a:ext cx="2323927" cy="1822862"/>
          </a:xfrm>
          <a:prstGeom prst="rect">
            <a:avLst/>
          </a:prstGeom>
        </p:spPr>
      </p:pic>
      <p:pic>
        <p:nvPicPr>
          <p:cNvPr id="19" name="Immagin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054" y="3077684"/>
            <a:ext cx="3631608" cy="1902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" name="Freccia a destra 19"/>
          <p:cNvSpPr/>
          <p:nvPr/>
        </p:nvSpPr>
        <p:spPr>
          <a:xfrm>
            <a:off x="3668751" y="2798958"/>
            <a:ext cx="914400" cy="267629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43702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0D10C5E-F266-D9B2-7C87-E1F588B5D9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C94205E-F273-CDA3-E610-84FE6211A88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03F3093E-F11D-4E3C-C0D5-13860EF6F4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2098" y="215003"/>
            <a:ext cx="3231392" cy="91457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b">
            <a:normAutofit/>
          </a:bodyPr>
          <a:lstStyle/>
          <a:p>
            <a:r>
              <a:rPr lang="it-IT" sz="3600" dirty="0" err="1"/>
              <a:t>methods</a:t>
            </a:r>
            <a:endParaRPr lang="it-IT" sz="3600" dirty="0"/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DFB8B258-EDC2-726A-6DF2-00976F36B4D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xmlns="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D476B97E-8740-1714-3FD4-FC65491F5D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333" y="0"/>
            <a:ext cx="2400300" cy="14826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1AF851A5-84BE-511D-FC63-391DF131BD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2709" y="71374"/>
            <a:ext cx="2481878" cy="10818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EDC41B97-707A-82D3-A13A-CD5350C7B109}"/>
              </a:ext>
            </a:extLst>
          </p:cNvPr>
          <p:cNvSpPr txBox="1"/>
          <p:nvPr/>
        </p:nvSpPr>
        <p:spPr>
          <a:xfrm>
            <a:off x="122333" y="2032063"/>
            <a:ext cx="7711027" cy="316682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2000" dirty="0" err="1"/>
              <a:t>Patients</a:t>
            </a:r>
            <a:r>
              <a:rPr lang="it-IT" sz="2000" dirty="0"/>
              <a:t> </a:t>
            </a:r>
            <a:r>
              <a:rPr lang="it-IT" sz="2000" dirty="0" err="1"/>
              <a:t>were</a:t>
            </a:r>
            <a:r>
              <a:rPr lang="it-IT" sz="2000" b="1" dirty="0"/>
              <a:t> </a:t>
            </a:r>
            <a:r>
              <a:rPr lang="it-IT" sz="2000" b="1" dirty="0" err="1"/>
              <a:t>stratified</a:t>
            </a:r>
            <a:r>
              <a:rPr lang="it-IT" sz="2000" b="1" dirty="0"/>
              <a:t> </a:t>
            </a:r>
            <a:r>
              <a:rPr lang="it-IT" sz="2000" b="1" dirty="0" err="1"/>
              <a:t>according</a:t>
            </a:r>
            <a:r>
              <a:rPr lang="it-IT" sz="2000" b="1" dirty="0"/>
              <a:t> to the </a:t>
            </a:r>
            <a:r>
              <a:rPr lang="it-IT" sz="2000" b="1" dirty="0" err="1"/>
              <a:t>complexity</a:t>
            </a:r>
            <a:r>
              <a:rPr lang="it-IT" sz="2000" b="1" dirty="0"/>
              <a:t> </a:t>
            </a:r>
            <a:r>
              <a:rPr lang="it-IT" sz="2000" dirty="0" smtClean="0"/>
              <a:t>of </a:t>
            </a:r>
            <a:r>
              <a:rPr lang="it-IT" sz="2000" dirty="0"/>
              <a:t>the procedure</a:t>
            </a:r>
          </a:p>
          <a:p>
            <a:endParaRPr lang="it-IT" sz="2000" dirty="0"/>
          </a:p>
          <a:p>
            <a:r>
              <a:rPr lang="it-IT" sz="2000" dirty="0"/>
              <a:t>CP1	low (wedge/</a:t>
            </a:r>
            <a:r>
              <a:rPr lang="it-IT" sz="2000" dirty="0" err="1"/>
              <a:t>left</a:t>
            </a:r>
            <a:r>
              <a:rPr lang="it-IT" sz="2000" dirty="0"/>
              <a:t> </a:t>
            </a:r>
            <a:r>
              <a:rPr lang="it-IT" sz="2000" dirty="0" err="1"/>
              <a:t>lateral</a:t>
            </a:r>
            <a:r>
              <a:rPr lang="it-IT" sz="2000" dirty="0"/>
              <a:t> </a:t>
            </a:r>
            <a:r>
              <a:rPr lang="it-IT" sz="2000" dirty="0" err="1"/>
              <a:t>sectionectomy</a:t>
            </a:r>
            <a:endParaRPr lang="it-IT" sz="2000" dirty="0"/>
          </a:p>
          <a:p>
            <a:endParaRPr lang="it-IT" sz="2000" dirty="0"/>
          </a:p>
          <a:p>
            <a:endParaRPr lang="it-IT" sz="2000" dirty="0"/>
          </a:p>
          <a:p>
            <a:r>
              <a:rPr lang="it-IT" sz="2000" dirty="0"/>
              <a:t>CP2	intermediate (AL </a:t>
            </a:r>
            <a:r>
              <a:rPr lang="it-IT" sz="2000" dirty="0" err="1"/>
              <a:t>segmentectomy</a:t>
            </a:r>
            <a:r>
              <a:rPr lang="it-IT" sz="2000" dirty="0"/>
              <a:t>/LH)</a:t>
            </a:r>
          </a:p>
          <a:p>
            <a:endParaRPr lang="it-IT" sz="2000" dirty="0"/>
          </a:p>
          <a:p>
            <a:endParaRPr lang="it-IT" sz="2000" dirty="0"/>
          </a:p>
          <a:p>
            <a:r>
              <a:rPr lang="it-IT" sz="2000" dirty="0"/>
              <a:t>CP3	high (PS </a:t>
            </a:r>
            <a:r>
              <a:rPr lang="it-IT" sz="2000" dirty="0" err="1"/>
              <a:t>segmentectomy</a:t>
            </a:r>
            <a:r>
              <a:rPr lang="it-IT" sz="2000" dirty="0"/>
              <a:t>, RH, ERH, ELH , RPS, CH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0956E9F3-75F3-BE0A-5F30-6010F1E78C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8173" y="1188815"/>
            <a:ext cx="3687280" cy="55684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Freccia a destra 12">
            <a:extLst>
              <a:ext uri="{FF2B5EF4-FFF2-40B4-BE49-F238E27FC236}">
                <a16:creationId xmlns:a16="http://schemas.microsoft.com/office/drawing/2014/main" id="{AC087761-5413-8E87-FD30-9A2AACA8EBA5}"/>
              </a:ext>
            </a:extLst>
          </p:cNvPr>
          <p:cNvSpPr/>
          <p:nvPr/>
        </p:nvSpPr>
        <p:spPr>
          <a:xfrm rot="20381188">
            <a:off x="6541782" y="2487792"/>
            <a:ext cx="1896345" cy="31815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7" name="Immagine 16">
            <a:extLst>
              <a:ext uri="{FF2B5EF4-FFF2-40B4-BE49-F238E27FC236}">
                <a16:creationId xmlns:a16="http://schemas.microsoft.com/office/drawing/2014/main" id="{17828CC3-8F7F-401F-ADB2-63A7D0E90C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722421">
            <a:off x="6676024" y="3306026"/>
            <a:ext cx="1828959" cy="853514"/>
          </a:xfrm>
          <a:prstGeom prst="rect">
            <a:avLst/>
          </a:prstGeom>
        </p:spPr>
      </p:pic>
      <p:pic>
        <p:nvPicPr>
          <p:cNvPr id="18" name="Immagine 17">
            <a:extLst>
              <a:ext uri="{FF2B5EF4-FFF2-40B4-BE49-F238E27FC236}">
                <a16:creationId xmlns:a16="http://schemas.microsoft.com/office/drawing/2014/main" id="{75CC3CB5-BB3E-0406-FEC6-468BC36B4B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258166">
            <a:off x="6617027" y="4437754"/>
            <a:ext cx="1828959" cy="853514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714" y="6421308"/>
            <a:ext cx="1920406" cy="237765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0362" y="5519967"/>
            <a:ext cx="1103472" cy="1097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36253" y="215003"/>
            <a:ext cx="805918" cy="8059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27381" y="289434"/>
            <a:ext cx="609653" cy="658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49085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0D10C5E-F266-D9B2-7C87-E1F588B5D9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C94205E-F273-CDA3-E610-84FE6211A88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03F3093E-F11D-4E3C-C0D5-13860EF6F4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6065" y="280749"/>
            <a:ext cx="3231392" cy="91457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b">
            <a:normAutofit/>
          </a:bodyPr>
          <a:lstStyle/>
          <a:p>
            <a:r>
              <a:rPr lang="it-IT" sz="3600" dirty="0" err="1"/>
              <a:t>methods</a:t>
            </a:r>
            <a:endParaRPr lang="it-IT" sz="3600" dirty="0"/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DFB8B258-EDC2-726A-6DF2-00976F36B4D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xmlns="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D476B97E-8740-1714-3FD4-FC65491F5D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333" y="0"/>
            <a:ext cx="2400300" cy="15829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1AF851A5-84BE-511D-FC63-391DF131BD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9956" y="103977"/>
            <a:ext cx="3493432" cy="15228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714" y="6421308"/>
            <a:ext cx="1920406" cy="237765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8134" y="2234341"/>
            <a:ext cx="5029200" cy="1285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3384" y="3886549"/>
            <a:ext cx="4933950" cy="1428750"/>
          </a:xfrm>
          <a:prstGeom prst="rect">
            <a:avLst/>
          </a:prstGeom>
        </p:spPr>
      </p:pic>
      <p:sp>
        <p:nvSpPr>
          <p:cNvPr id="11" name="CasellaDiTesto 10"/>
          <p:cNvSpPr txBox="1"/>
          <p:nvPr/>
        </p:nvSpPr>
        <p:spPr>
          <a:xfrm>
            <a:off x="1906859" y="3793822"/>
            <a:ext cx="367990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15" name="CasellaDiTesto 14"/>
          <p:cNvSpPr txBox="1"/>
          <p:nvPr/>
        </p:nvSpPr>
        <p:spPr>
          <a:xfrm>
            <a:off x="7474126" y="2919364"/>
            <a:ext cx="4207791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CP1	low		2522 (53.2%)</a:t>
            </a:r>
          </a:p>
          <a:p>
            <a:r>
              <a:rPr lang="en-US" dirty="0"/>
              <a:t>CP2	intermediate	974   (20.6%)</a:t>
            </a:r>
          </a:p>
          <a:p>
            <a:r>
              <a:rPr lang="en-US" dirty="0"/>
              <a:t>CP3	high		1242 (26.2%)</a:t>
            </a:r>
          </a:p>
        </p:txBody>
      </p:sp>
      <p:pic>
        <p:nvPicPr>
          <p:cNvPr id="16" name="Immagin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3384" y="5475019"/>
            <a:ext cx="9705975" cy="847725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49217" y="267073"/>
            <a:ext cx="870967" cy="8709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CasellaDiTesto 7"/>
          <p:cNvSpPr txBox="1"/>
          <p:nvPr/>
        </p:nvSpPr>
        <p:spPr>
          <a:xfrm>
            <a:off x="1427051" y="1917867"/>
            <a:ext cx="5631366" cy="188882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14" name="CasellaDiTesto 13"/>
          <p:cNvSpPr txBox="1"/>
          <p:nvPr/>
        </p:nvSpPr>
        <p:spPr>
          <a:xfrm>
            <a:off x="1471961" y="3793822"/>
            <a:ext cx="5285373" cy="158847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pic>
        <p:nvPicPr>
          <p:cNvPr id="17" name="Immagin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08332" y="373345"/>
            <a:ext cx="609653" cy="658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Freccia in giù 12"/>
          <p:cNvSpPr/>
          <p:nvPr/>
        </p:nvSpPr>
        <p:spPr>
          <a:xfrm>
            <a:off x="3735659" y="3378820"/>
            <a:ext cx="434897" cy="784334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Freccia circolare a sinistra 18"/>
          <p:cNvSpPr/>
          <p:nvPr/>
        </p:nvSpPr>
        <p:spPr>
          <a:xfrm>
            <a:off x="9723863" y="3980985"/>
            <a:ext cx="779525" cy="1401307"/>
          </a:xfrm>
          <a:prstGeom prst="curvedLef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843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0D10C5E-F266-D9B2-7C87-E1F588B5D9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C94205E-F273-CDA3-E610-84FE6211A88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03F3093E-F11D-4E3C-C0D5-13860EF6F4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7957" y="310179"/>
            <a:ext cx="2127155" cy="56955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b">
            <a:normAutofit fontScale="90000"/>
          </a:bodyPr>
          <a:lstStyle/>
          <a:p>
            <a:r>
              <a:rPr lang="it-IT" sz="3600" dirty="0" err="1" smtClean="0"/>
              <a:t>methods</a:t>
            </a:r>
            <a:endParaRPr lang="it-IT" sz="3600" dirty="0"/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DFB8B258-EDC2-726A-6DF2-00976F36B4D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xmlns="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D476B97E-8740-1714-3FD4-FC65491F5D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537" y="482978"/>
            <a:ext cx="1848337" cy="11390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1AF851A5-84BE-511D-FC63-391DF131BD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4746" y="59454"/>
            <a:ext cx="3226478" cy="14064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170" y="127535"/>
            <a:ext cx="1920406" cy="2377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CasellaDiTesto 10"/>
          <p:cNvSpPr txBox="1"/>
          <p:nvPr/>
        </p:nvSpPr>
        <p:spPr>
          <a:xfrm>
            <a:off x="1906859" y="3793822"/>
            <a:ext cx="367990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170" y="2955080"/>
            <a:ext cx="10077450" cy="38173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09209" y="226871"/>
            <a:ext cx="848665" cy="8486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2791" y="294075"/>
            <a:ext cx="609653" cy="658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1746" y="1465897"/>
            <a:ext cx="4953000" cy="1276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4" name="Connettore diritto 13"/>
          <p:cNvCxnSpPr>
            <a:endCxn id="9" idx="3"/>
          </p:cNvCxnSpPr>
          <p:nvPr/>
        </p:nvCxnSpPr>
        <p:spPr>
          <a:xfrm>
            <a:off x="6267962" y="2104072"/>
            <a:ext cx="108678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diritto 15"/>
          <p:cNvCxnSpPr/>
          <p:nvPr/>
        </p:nvCxnSpPr>
        <p:spPr>
          <a:xfrm>
            <a:off x="2522633" y="2286000"/>
            <a:ext cx="445556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diritto 17"/>
          <p:cNvCxnSpPr/>
          <p:nvPr/>
        </p:nvCxnSpPr>
        <p:spPr>
          <a:xfrm>
            <a:off x="2430966" y="2498834"/>
            <a:ext cx="2273794" cy="1019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sellaDiTesto 12"/>
          <p:cNvSpPr txBox="1"/>
          <p:nvPr/>
        </p:nvSpPr>
        <p:spPr>
          <a:xfrm>
            <a:off x="9756492" y="2104072"/>
            <a:ext cx="2272697" cy="325326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2400" dirty="0" smtClean="0"/>
              <a:t>An inverse </a:t>
            </a:r>
            <a:r>
              <a:rPr lang="it-IT" sz="2400" dirty="0" err="1" smtClean="0"/>
              <a:t>probability</a:t>
            </a:r>
            <a:r>
              <a:rPr lang="it-IT" sz="2400" dirty="0" smtClean="0"/>
              <a:t> </a:t>
            </a:r>
            <a:r>
              <a:rPr lang="it-IT" sz="2400" dirty="0" err="1" smtClean="0"/>
              <a:t>weighting</a:t>
            </a:r>
            <a:r>
              <a:rPr lang="it-IT" sz="2400" dirty="0" smtClean="0"/>
              <a:t> (IPW) </a:t>
            </a:r>
            <a:r>
              <a:rPr lang="it-IT" sz="2400" dirty="0" err="1" smtClean="0"/>
              <a:t>was</a:t>
            </a:r>
            <a:r>
              <a:rPr lang="it-IT" sz="2400" dirty="0" smtClean="0"/>
              <a:t> </a:t>
            </a:r>
            <a:r>
              <a:rPr lang="it-IT" sz="2400" dirty="0" err="1" smtClean="0"/>
              <a:t>performed</a:t>
            </a:r>
            <a:r>
              <a:rPr lang="it-IT" sz="2400" dirty="0" smtClean="0"/>
              <a:t> to </a:t>
            </a:r>
            <a:r>
              <a:rPr lang="it-IT" sz="2400" dirty="0" err="1" smtClean="0"/>
              <a:t>ensure</a:t>
            </a:r>
            <a:r>
              <a:rPr lang="it-IT" sz="2400" dirty="0" smtClean="0"/>
              <a:t> </a:t>
            </a:r>
            <a:r>
              <a:rPr lang="it-IT" sz="2400" dirty="0" err="1" smtClean="0"/>
              <a:t>balanced</a:t>
            </a:r>
            <a:r>
              <a:rPr lang="it-IT" sz="2400" dirty="0" smtClean="0"/>
              <a:t> </a:t>
            </a:r>
            <a:r>
              <a:rPr lang="it-IT" sz="2400" dirty="0" err="1" smtClean="0"/>
              <a:t>comparisons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3681009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ED6CF2FA-8FF0-6B8A-BD77-5134EB664E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0715" y="457657"/>
            <a:ext cx="1834681" cy="62068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b">
            <a:normAutofit fontScale="90000"/>
          </a:bodyPr>
          <a:lstStyle/>
          <a:p>
            <a:r>
              <a:rPr lang="it-IT" sz="3600" dirty="0" err="1" smtClean="0"/>
              <a:t>results</a:t>
            </a:r>
            <a:endParaRPr lang="it-IT" sz="3600" dirty="0"/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xmlns="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738" y="19488"/>
            <a:ext cx="1611976" cy="1995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CasellaDiTesto 10"/>
          <p:cNvSpPr txBox="1"/>
          <p:nvPr/>
        </p:nvSpPr>
        <p:spPr>
          <a:xfrm>
            <a:off x="232738" y="1961403"/>
            <a:ext cx="4917688" cy="384786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2000" dirty="0"/>
              <a:t>More of </a:t>
            </a:r>
            <a:r>
              <a:rPr lang="it-IT" sz="2000" dirty="0" err="1"/>
              <a:t>studies</a:t>
            </a:r>
            <a:r>
              <a:rPr lang="it-IT" sz="2000" dirty="0"/>
              <a:t> </a:t>
            </a:r>
            <a:r>
              <a:rPr lang="it-IT" sz="2000" dirty="0" err="1"/>
              <a:t>don’t</a:t>
            </a:r>
            <a:r>
              <a:rPr lang="it-IT" sz="2000" dirty="0"/>
              <a:t> take in account the </a:t>
            </a:r>
            <a:r>
              <a:rPr lang="it-IT" sz="2000" dirty="0" err="1"/>
              <a:t>procedure’s</a:t>
            </a:r>
            <a:r>
              <a:rPr lang="it-IT" sz="2000" dirty="0"/>
              <a:t> </a:t>
            </a:r>
            <a:r>
              <a:rPr lang="it-IT" sz="2000" dirty="0" err="1"/>
              <a:t>complexity</a:t>
            </a:r>
            <a:endParaRPr lang="it-IT" sz="2000" dirty="0"/>
          </a:p>
          <a:p>
            <a:endParaRPr lang="it-IT" sz="2000" dirty="0"/>
          </a:p>
          <a:p>
            <a:r>
              <a:rPr lang="it-IT" sz="2000" dirty="0" err="1"/>
              <a:t>Multicentric</a:t>
            </a:r>
            <a:r>
              <a:rPr lang="it-IT" sz="2000" dirty="0"/>
              <a:t> </a:t>
            </a:r>
            <a:r>
              <a:rPr lang="it-IT" sz="2000" dirty="0" err="1"/>
              <a:t>studies</a:t>
            </a:r>
            <a:r>
              <a:rPr lang="it-IT" sz="2000" dirty="0"/>
              <a:t> are </a:t>
            </a:r>
            <a:r>
              <a:rPr lang="it-IT" sz="2000" dirty="0" err="1"/>
              <a:t>based</a:t>
            </a:r>
            <a:r>
              <a:rPr lang="it-IT" sz="2000" dirty="0"/>
              <a:t> on </a:t>
            </a:r>
            <a:r>
              <a:rPr lang="it-IT" sz="2000" dirty="0" err="1"/>
              <a:t>third-referral</a:t>
            </a:r>
            <a:r>
              <a:rPr lang="it-IT" sz="2000" dirty="0"/>
              <a:t> centers</a:t>
            </a:r>
          </a:p>
          <a:p>
            <a:endParaRPr lang="it-IT" sz="2000" dirty="0"/>
          </a:p>
          <a:p>
            <a:r>
              <a:rPr lang="it-IT" sz="2000" dirty="0" err="1"/>
              <a:t>Most</a:t>
            </a:r>
            <a:r>
              <a:rPr lang="it-IT" sz="2000" dirty="0"/>
              <a:t> of the </a:t>
            </a:r>
            <a:r>
              <a:rPr lang="it-IT" sz="2000" dirty="0" err="1"/>
              <a:t>studies</a:t>
            </a:r>
            <a:r>
              <a:rPr lang="it-IT" sz="2000" dirty="0"/>
              <a:t> </a:t>
            </a:r>
            <a:r>
              <a:rPr lang="it-IT" sz="2000" dirty="0" err="1"/>
              <a:t>adopt</a:t>
            </a:r>
            <a:r>
              <a:rPr lang="it-IT" sz="2000" dirty="0"/>
              <a:t> a PSM to reduce the </a:t>
            </a:r>
            <a:r>
              <a:rPr lang="it-IT" sz="2000" dirty="0" err="1"/>
              <a:t>risk</a:t>
            </a:r>
            <a:r>
              <a:rPr lang="it-IT" sz="2000" dirty="0"/>
              <a:t> of </a:t>
            </a:r>
            <a:r>
              <a:rPr lang="it-IT" sz="2000" dirty="0" err="1"/>
              <a:t>selection</a:t>
            </a:r>
            <a:r>
              <a:rPr lang="it-IT" sz="2000" dirty="0"/>
              <a:t> </a:t>
            </a:r>
            <a:r>
              <a:rPr lang="it-IT" sz="2000" dirty="0" err="1"/>
              <a:t>bias</a:t>
            </a:r>
            <a:endParaRPr lang="it-IT" sz="2000" dirty="0"/>
          </a:p>
          <a:p>
            <a:r>
              <a:rPr lang="it-IT" sz="2000" dirty="0"/>
              <a:t>MALS = </a:t>
            </a:r>
            <a:r>
              <a:rPr lang="it-IT" sz="2000" dirty="0" err="1"/>
              <a:t>easier</a:t>
            </a:r>
            <a:r>
              <a:rPr lang="it-IT" sz="2000" dirty="0"/>
              <a:t> </a:t>
            </a:r>
            <a:r>
              <a:rPr lang="it-IT" sz="2000" dirty="0" err="1"/>
              <a:t>procedures</a:t>
            </a:r>
            <a:r>
              <a:rPr lang="it-IT" sz="2000" dirty="0"/>
              <a:t>             </a:t>
            </a:r>
            <a:r>
              <a:rPr lang="it-IT" sz="2000" dirty="0" err="1"/>
              <a:t>Matched</a:t>
            </a:r>
            <a:r>
              <a:rPr lang="it-IT" sz="2000" dirty="0"/>
              <a:t> with </a:t>
            </a:r>
            <a:r>
              <a:rPr lang="it-IT" sz="2000" dirty="0" err="1"/>
              <a:t>easier</a:t>
            </a:r>
            <a:r>
              <a:rPr lang="it-IT" sz="2000" dirty="0"/>
              <a:t> OLR = </a:t>
            </a:r>
            <a:r>
              <a:rPr lang="it-IT" sz="2000" dirty="0" err="1"/>
              <a:t>reduction</a:t>
            </a:r>
            <a:r>
              <a:rPr lang="it-IT" sz="2000" dirty="0"/>
              <a:t> of  </a:t>
            </a:r>
            <a:r>
              <a:rPr lang="it-IT" sz="2000" dirty="0" err="1"/>
              <a:t>cohort</a:t>
            </a:r>
            <a:r>
              <a:rPr lang="it-IT" sz="2000" dirty="0"/>
              <a:t> </a:t>
            </a:r>
            <a:r>
              <a:rPr lang="it-IT" sz="2000" dirty="0" err="1" smtClean="0"/>
              <a:t>complexity</a:t>
            </a:r>
            <a:r>
              <a:rPr lang="it-IT" sz="2000" dirty="0" smtClean="0"/>
              <a:t> </a:t>
            </a:r>
            <a:r>
              <a:rPr lang="it-IT" sz="2000" dirty="0" err="1" smtClean="0"/>
              <a:t>caused</a:t>
            </a:r>
            <a:r>
              <a:rPr lang="it-IT" sz="2000" dirty="0" smtClean="0"/>
              <a:t> by PSM</a:t>
            </a:r>
            <a:endParaRPr lang="it-IT" sz="2000" dirty="0"/>
          </a:p>
        </p:txBody>
      </p:sp>
      <p:pic>
        <p:nvPicPr>
          <p:cNvPr id="23" name="Immagine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278" y="238554"/>
            <a:ext cx="1861304" cy="13941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" name="Immagin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2899" y="214518"/>
            <a:ext cx="1907171" cy="14078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5" name="CasellaDiTesto 24"/>
          <p:cNvSpPr txBox="1"/>
          <p:nvPr/>
        </p:nvSpPr>
        <p:spPr>
          <a:xfrm>
            <a:off x="6582512" y="1970924"/>
            <a:ext cx="4962781" cy="316682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2000" dirty="0" err="1"/>
              <a:t>Cohort</a:t>
            </a:r>
            <a:r>
              <a:rPr lang="it-IT" sz="2000" dirty="0"/>
              <a:t> </a:t>
            </a:r>
            <a:r>
              <a:rPr lang="it-IT" sz="2000" dirty="0" err="1"/>
              <a:t>divided</a:t>
            </a:r>
            <a:r>
              <a:rPr lang="it-IT" sz="2000" dirty="0"/>
              <a:t> </a:t>
            </a:r>
            <a:r>
              <a:rPr lang="it-IT" sz="2000" dirty="0" err="1"/>
              <a:t>according</a:t>
            </a:r>
            <a:r>
              <a:rPr lang="it-IT" sz="2000" dirty="0"/>
              <a:t> to </a:t>
            </a:r>
            <a:r>
              <a:rPr lang="it-IT" sz="2000" dirty="0" err="1"/>
              <a:t>procedure’s</a:t>
            </a:r>
            <a:r>
              <a:rPr lang="it-IT" sz="2000" dirty="0"/>
              <a:t> </a:t>
            </a:r>
            <a:r>
              <a:rPr lang="it-IT" sz="2000" dirty="0" err="1"/>
              <a:t>complexity</a:t>
            </a:r>
            <a:endParaRPr lang="it-IT" sz="2000" dirty="0"/>
          </a:p>
          <a:p>
            <a:endParaRPr lang="it-IT" sz="2000" dirty="0"/>
          </a:p>
          <a:p>
            <a:r>
              <a:rPr lang="it-IT" sz="2000" dirty="0" smtClean="0"/>
              <a:t>Real </a:t>
            </a:r>
            <a:r>
              <a:rPr lang="it-IT" sz="2000" dirty="0"/>
              <a:t>world </a:t>
            </a:r>
            <a:r>
              <a:rPr lang="it-IT" sz="2000" dirty="0" err="1"/>
              <a:t>scenarios</a:t>
            </a:r>
            <a:r>
              <a:rPr lang="it-IT" sz="2000" dirty="0"/>
              <a:t> </a:t>
            </a:r>
            <a:r>
              <a:rPr lang="it-IT" sz="2000" dirty="0" err="1"/>
              <a:t>not</a:t>
            </a:r>
            <a:r>
              <a:rPr lang="it-IT" sz="2000" dirty="0"/>
              <a:t> </a:t>
            </a:r>
            <a:r>
              <a:rPr lang="it-IT" sz="2000" dirty="0" err="1"/>
              <a:t>only</a:t>
            </a:r>
            <a:r>
              <a:rPr lang="it-IT" sz="2000" dirty="0"/>
              <a:t> </a:t>
            </a:r>
            <a:r>
              <a:rPr lang="it-IT" sz="2000" dirty="0" err="1"/>
              <a:t>referral</a:t>
            </a:r>
            <a:r>
              <a:rPr lang="it-IT" sz="2000" dirty="0"/>
              <a:t> </a:t>
            </a:r>
            <a:r>
              <a:rPr lang="it-IT" sz="2000" dirty="0" smtClean="0"/>
              <a:t>centers, no case-</a:t>
            </a:r>
            <a:r>
              <a:rPr lang="it-IT" sz="2000" dirty="0" err="1" smtClean="0"/>
              <a:t>load</a:t>
            </a:r>
            <a:r>
              <a:rPr lang="it-IT" sz="2000" dirty="0" smtClean="0"/>
              <a:t> </a:t>
            </a:r>
            <a:r>
              <a:rPr lang="it-IT" sz="2000" dirty="0" err="1" smtClean="0"/>
              <a:t>restriction</a:t>
            </a:r>
            <a:endParaRPr lang="it-IT" sz="2000" dirty="0"/>
          </a:p>
          <a:p>
            <a:endParaRPr lang="it-IT" sz="2000" dirty="0"/>
          </a:p>
          <a:p>
            <a:r>
              <a:rPr lang="it-IT" sz="2000" dirty="0"/>
              <a:t>Inverse </a:t>
            </a:r>
            <a:r>
              <a:rPr lang="it-IT" sz="2000" dirty="0" err="1"/>
              <a:t>probability</a:t>
            </a:r>
            <a:r>
              <a:rPr lang="it-IT" sz="2000" dirty="0"/>
              <a:t> treatment </a:t>
            </a:r>
            <a:r>
              <a:rPr lang="it-IT" sz="2000" dirty="0" err="1"/>
              <a:t>weighting</a:t>
            </a:r>
            <a:r>
              <a:rPr lang="it-IT" sz="2000" dirty="0"/>
              <a:t> to create </a:t>
            </a:r>
            <a:r>
              <a:rPr lang="it-IT" sz="2000" dirty="0" err="1"/>
              <a:t>populations</a:t>
            </a:r>
            <a:r>
              <a:rPr lang="it-IT" sz="2000" dirty="0"/>
              <a:t> with </a:t>
            </a:r>
            <a:r>
              <a:rPr lang="it-IT" sz="2000" dirty="0" err="1"/>
              <a:t>similar</a:t>
            </a:r>
            <a:r>
              <a:rPr lang="it-IT" sz="2000" dirty="0"/>
              <a:t> </a:t>
            </a:r>
            <a:r>
              <a:rPr lang="it-IT" sz="2000" dirty="0" err="1"/>
              <a:t>characteristics</a:t>
            </a:r>
            <a:endParaRPr lang="it-IT" sz="2000" dirty="0"/>
          </a:p>
        </p:txBody>
      </p:sp>
      <p:sp>
        <p:nvSpPr>
          <p:cNvPr id="26" name="CasellaDiTesto 25"/>
          <p:cNvSpPr txBox="1"/>
          <p:nvPr/>
        </p:nvSpPr>
        <p:spPr>
          <a:xfrm>
            <a:off x="1449659" y="5898031"/>
            <a:ext cx="8316795" cy="112371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2000" b="1" dirty="0"/>
              <a:t>First report of a </a:t>
            </a:r>
            <a:r>
              <a:rPr lang="it-IT" sz="2000" b="1" dirty="0" err="1"/>
              <a:t>real</a:t>
            </a:r>
            <a:r>
              <a:rPr lang="it-IT" sz="2000" b="1" dirty="0"/>
              <a:t> world </a:t>
            </a:r>
            <a:r>
              <a:rPr lang="it-IT" sz="2000" b="1" dirty="0" err="1" smtClean="0"/>
              <a:t>measurement</a:t>
            </a:r>
            <a:r>
              <a:rPr lang="it-IT" sz="2000" b="1" dirty="0" smtClean="0"/>
              <a:t> </a:t>
            </a:r>
            <a:r>
              <a:rPr lang="it-IT" sz="2000" b="1" dirty="0"/>
              <a:t>of the </a:t>
            </a:r>
            <a:r>
              <a:rPr lang="it-IT" sz="2000" b="1" dirty="0" err="1"/>
              <a:t>outcomes</a:t>
            </a:r>
            <a:r>
              <a:rPr lang="it-IT" sz="2000" b="1" dirty="0"/>
              <a:t> </a:t>
            </a:r>
            <a:r>
              <a:rPr lang="it-IT" sz="2000" b="1" dirty="0" err="1"/>
              <a:t>after</a:t>
            </a:r>
            <a:r>
              <a:rPr lang="it-IT" sz="2000" b="1" dirty="0"/>
              <a:t> MALS vs OLR</a:t>
            </a:r>
          </a:p>
          <a:p>
            <a:r>
              <a:rPr lang="it-IT" sz="2000" b="1" dirty="0" err="1"/>
              <a:t>a</a:t>
            </a:r>
            <a:r>
              <a:rPr lang="it-IT" sz="2000" b="1" dirty="0" err="1" smtClean="0"/>
              <a:t>mong</a:t>
            </a:r>
            <a:r>
              <a:rPr lang="it-IT" sz="2000" b="1" dirty="0" smtClean="0"/>
              <a:t> </a:t>
            </a:r>
            <a:r>
              <a:rPr lang="it-IT" sz="2000" b="1" dirty="0"/>
              <a:t>the </a:t>
            </a:r>
            <a:r>
              <a:rPr lang="it-IT" sz="2000" b="1" dirty="0" err="1"/>
              <a:t>largest</a:t>
            </a:r>
            <a:r>
              <a:rPr lang="it-IT" sz="2000" b="1" dirty="0"/>
              <a:t> </a:t>
            </a:r>
            <a:r>
              <a:rPr lang="it-IT" sz="2000" b="1" dirty="0" err="1"/>
              <a:t>series</a:t>
            </a:r>
            <a:r>
              <a:rPr lang="it-IT" sz="2000" b="1" dirty="0"/>
              <a:t> </a:t>
            </a:r>
            <a:r>
              <a:rPr lang="it-IT" sz="2000" b="1" dirty="0" err="1"/>
              <a:t>available</a:t>
            </a:r>
            <a:r>
              <a:rPr lang="it-IT" sz="2000" b="1" dirty="0"/>
              <a:t> in </a:t>
            </a:r>
            <a:r>
              <a:rPr lang="it-IT" sz="2000" b="1" dirty="0" err="1"/>
              <a:t>literature</a:t>
            </a:r>
            <a:r>
              <a:rPr lang="it-IT" sz="2000" b="1" dirty="0"/>
              <a:t> </a:t>
            </a:r>
            <a:r>
              <a:rPr lang="it-IT" sz="2000" b="1" dirty="0" err="1"/>
              <a:t>about</a:t>
            </a:r>
            <a:r>
              <a:rPr lang="it-IT" sz="2000" b="1" dirty="0"/>
              <a:t> </a:t>
            </a:r>
            <a:r>
              <a:rPr lang="it-IT" sz="2000" b="1" dirty="0" smtClean="0"/>
              <a:t>HCC</a:t>
            </a:r>
          </a:p>
          <a:p>
            <a:endParaRPr lang="it-IT" sz="2000" b="1" dirty="0"/>
          </a:p>
        </p:txBody>
      </p:sp>
      <p:sp>
        <p:nvSpPr>
          <p:cNvPr id="4" name="Freccia a destra 3"/>
          <p:cNvSpPr/>
          <p:nvPr/>
        </p:nvSpPr>
        <p:spPr>
          <a:xfrm>
            <a:off x="3364837" y="4734658"/>
            <a:ext cx="345426" cy="135549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Freccia a destra 4"/>
          <p:cNvSpPr/>
          <p:nvPr/>
        </p:nvSpPr>
        <p:spPr>
          <a:xfrm>
            <a:off x="5150426" y="2263698"/>
            <a:ext cx="1432086" cy="345687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60782" y="-16952"/>
            <a:ext cx="911126" cy="9111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Freccia a destra 15"/>
          <p:cNvSpPr/>
          <p:nvPr/>
        </p:nvSpPr>
        <p:spPr>
          <a:xfrm>
            <a:off x="5149417" y="3134365"/>
            <a:ext cx="1432086" cy="345687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4" name="Immagin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1689" y="4026683"/>
            <a:ext cx="1444877" cy="365792"/>
          </a:xfrm>
          <a:prstGeom prst="rect">
            <a:avLst/>
          </a:prstGeom>
        </p:spPr>
      </p:pic>
      <p:pic>
        <p:nvPicPr>
          <p:cNvPr id="15" name="Immagin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4085" y="129024"/>
            <a:ext cx="609653" cy="658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09541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asellaDiTesto 15"/>
          <p:cNvSpPr txBox="1"/>
          <p:nvPr/>
        </p:nvSpPr>
        <p:spPr>
          <a:xfrm>
            <a:off x="1405058" y="3257893"/>
            <a:ext cx="3590688" cy="351331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it-IT" dirty="0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ED6CF2FA-8FF0-6B8A-BD77-5134EB664E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2734" y="182799"/>
            <a:ext cx="1923890" cy="54823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b">
            <a:normAutofit fontScale="90000"/>
          </a:bodyPr>
          <a:lstStyle/>
          <a:p>
            <a:r>
              <a:rPr lang="it-IT" sz="3600" dirty="0" err="1" smtClean="0"/>
              <a:t>results</a:t>
            </a:r>
            <a:endParaRPr lang="it-IT" sz="3600" dirty="0"/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xmlns="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333" y="485555"/>
            <a:ext cx="1561501" cy="9039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CasellaDiTesto 4"/>
          <p:cNvSpPr txBox="1"/>
          <p:nvPr/>
        </p:nvSpPr>
        <p:spPr>
          <a:xfrm>
            <a:off x="2078406" y="2679026"/>
            <a:ext cx="20406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/>
              <a:t>CP1</a:t>
            </a:r>
          </a:p>
          <a:p>
            <a:r>
              <a:rPr lang="it-IT" dirty="0"/>
              <a:t>(</a:t>
            </a:r>
            <a:r>
              <a:rPr lang="it-IT" dirty="0" err="1"/>
              <a:t>Wedge</a:t>
            </a:r>
            <a:r>
              <a:rPr lang="it-IT" dirty="0"/>
              <a:t> + LLS)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5174169" y="2681433"/>
            <a:ext cx="24532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CP2</a:t>
            </a:r>
          </a:p>
          <a:p>
            <a:r>
              <a:rPr lang="it-IT" dirty="0"/>
              <a:t>Al </a:t>
            </a:r>
            <a:r>
              <a:rPr lang="it-IT" dirty="0" err="1"/>
              <a:t>segments</a:t>
            </a:r>
            <a:r>
              <a:rPr lang="it-IT" dirty="0"/>
              <a:t> + LH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8902235" y="2629860"/>
            <a:ext cx="23529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CP3</a:t>
            </a:r>
          </a:p>
          <a:p>
            <a:r>
              <a:rPr lang="it-IT" dirty="0"/>
              <a:t>PS </a:t>
            </a:r>
            <a:r>
              <a:rPr lang="it-IT" dirty="0" err="1"/>
              <a:t>segments</a:t>
            </a:r>
            <a:r>
              <a:rPr lang="it-IT" dirty="0"/>
              <a:t> + RH</a:t>
            </a:r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989" y="4406222"/>
            <a:ext cx="11764395" cy="1055779"/>
          </a:xfrm>
          <a:prstGeom prst="rect">
            <a:avLst/>
          </a:prstGeom>
        </p:spPr>
      </p:pic>
      <p:pic>
        <p:nvPicPr>
          <p:cNvPr id="17" name="Immagin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003" y="5586432"/>
            <a:ext cx="11732903" cy="1060341"/>
          </a:xfrm>
          <a:prstGeom prst="rect">
            <a:avLst/>
          </a:prstGeom>
        </p:spPr>
      </p:pic>
      <p:sp>
        <p:nvSpPr>
          <p:cNvPr id="18" name="CasellaDiTesto 17"/>
          <p:cNvSpPr txBox="1"/>
          <p:nvPr/>
        </p:nvSpPr>
        <p:spPr>
          <a:xfrm>
            <a:off x="354158" y="4492045"/>
            <a:ext cx="861333" cy="715089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dirty="0"/>
              <a:t>Major </a:t>
            </a:r>
            <a:r>
              <a:rPr lang="it-IT" dirty="0" err="1" smtClean="0"/>
              <a:t>compl</a:t>
            </a:r>
            <a:endParaRPr lang="it-IT" dirty="0"/>
          </a:p>
        </p:txBody>
      </p:sp>
      <p:sp>
        <p:nvSpPr>
          <p:cNvPr id="19" name="CasellaDiTesto 18"/>
          <p:cNvSpPr txBox="1"/>
          <p:nvPr/>
        </p:nvSpPr>
        <p:spPr>
          <a:xfrm>
            <a:off x="365309" y="5679342"/>
            <a:ext cx="850182" cy="715089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dirty="0" smtClean="0"/>
              <a:t>POA</a:t>
            </a:r>
          </a:p>
          <a:p>
            <a:endParaRPr lang="it-IT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637" y="92926"/>
            <a:ext cx="1920406" cy="2377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26032" y="83430"/>
            <a:ext cx="892024" cy="8920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87275" y="130496"/>
            <a:ext cx="609653" cy="658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" name="Immagine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78" y="3437424"/>
            <a:ext cx="11911340" cy="999269"/>
          </a:xfrm>
          <a:prstGeom prst="rect">
            <a:avLst/>
          </a:prstGeom>
        </p:spPr>
      </p:pic>
      <p:sp>
        <p:nvSpPr>
          <p:cNvPr id="26" name="CasellaDiTesto 25"/>
          <p:cNvSpPr txBox="1"/>
          <p:nvPr/>
        </p:nvSpPr>
        <p:spPr>
          <a:xfrm>
            <a:off x="309554" y="3496324"/>
            <a:ext cx="923721" cy="715089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dirty="0" err="1" smtClean="0"/>
              <a:t>Overall</a:t>
            </a:r>
            <a:endParaRPr lang="it-IT" dirty="0" smtClean="0"/>
          </a:p>
          <a:p>
            <a:r>
              <a:rPr lang="it-IT" dirty="0" err="1" smtClean="0"/>
              <a:t>compl</a:t>
            </a:r>
            <a:endParaRPr lang="it-IT" dirty="0"/>
          </a:p>
        </p:txBody>
      </p:sp>
      <p:sp>
        <p:nvSpPr>
          <p:cNvPr id="27" name="CasellaDiTesto 26"/>
          <p:cNvSpPr txBox="1"/>
          <p:nvPr/>
        </p:nvSpPr>
        <p:spPr>
          <a:xfrm>
            <a:off x="1327001" y="2551803"/>
            <a:ext cx="3434571" cy="4277499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</p:txBody>
      </p:sp>
      <p:pic>
        <p:nvPicPr>
          <p:cNvPr id="28" name="Immagine 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9480" y="2537014"/>
            <a:ext cx="3460262" cy="4304149"/>
          </a:xfrm>
          <a:prstGeom prst="rect">
            <a:avLst/>
          </a:prstGeom>
        </p:spPr>
      </p:pic>
      <p:pic>
        <p:nvPicPr>
          <p:cNvPr id="29" name="Immagine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1142" y="2551803"/>
            <a:ext cx="3615672" cy="4304149"/>
          </a:xfrm>
          <a:prstGeom prst="rect">
            <a:avLst/>
          </a:prstGeom>
        </p:spPr>
      </p:pic>
      <p:sp>
        <p:nvSpPr>
          <p:cNvPr id="14" name="CasellaDiTesto 13"/>
          <p:cNvSpPr txBox="1"/>
          <p:nvPr/>
        </p:nvSpPr>
        <p:spPr>
          <a:xfrm>
            <a:off x="1291153" y="1550692"/>
            <a:ext cx="3349878" cy="715089"/>
          </a:xfrm>
          <a:prstGeom prst="roundRect">
            <a:avLst/>
          </a:prstGeom>
          <a:ln w="190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dirty="0" smtClean="0"/>
              <a:t>CP1 MALS </a:t>
            </a:r>
            <a:r>
              <a:rPr lang="it-IT" dirty="0" err="1" smtClean="0"/>
              <a:t>was</a:t>
            </a:r>
            <a:r>
              <a:rPr lang="it-IT" dirty="0" smtClean="0"/>
              <a:t> </a:t>
            </a:r>
            <a:r>
              <a:rPr lang="it-IT" dirty="0" err="1" smtClean="0"/>
              <a:t>associated</a:t>
            </a:r>
            <a:r>
              <a:rPr lang="it-IT" dirty="0" smtClean="0"/>
              <a:t> with </a:t>
            </a:r>
            <a:r>
              <a:rPr lang="it-IT" dirty="0" err="1" smtClean="0"/>
              <a:t>reduced</a:t>
            </a:r>
            <a:r>
              <a:rPr lang="it-IT" dirty="0" smtClean="0"/>
              <a:t> POA and MC</a:t>
            </a:r>
            <a:endParaRPr lang="it-IT" dirty="0"/>
          </a:p>
        </p:txBody>
      </p:sp>
      <p:sp>
        <p:nvSpPr>
          <p:cNvPr id="20" name="CasellaDiTesto 19"/>
          <p:cNvSpPr txBox="1"/>
          <p:nvPr/>
        </p:nvSpPr>
        <p:spPr>
          <a:xfrm>
            <a:off x="4855235" y="1553970"/>
            <a:ext cx="3363213" cy="715089"/>
          </a:xfrm>
          <a:prstGeom prst="roundRect">
            <a:avLst/>
          </a:prstGeom>
          <a:ln w="190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dirty="0" smtClean="0"/>
              <a:t>CP2 MALS </a:t>
            </a:r>
            <a:r>
              <a:rPr lang="it-IT" dirty="0" err="1" smtClean="0"/>
              <a:t>was</a:t>
            </a:r>
            <a:r>
              <a:rPr lang="it-IT" dirty="0" smtClean="0"/>
              <a:t> </a:t>
            </a:r>
            <a:r>
              <a:rPr lang="it-IT" dirty="0" err="1" smtClean="0"/>
              <a:t>associated</a:t>
            </a:r>
            <a:r>
              <a:rPr lang="it-IT" dirty="0" smtClean="0"/>
              <a:t> with MC </a:t>
            </a:r>
            <a:r>
              <a:rPr lang="it-IT" dirty="0" err="1" smtClean="0"/>
              <a:t>but</a:t>
            </a:r>
            <a:r>
              <a:rPr lang="it-IT" dirty="0" smtClean="0"/>
              <a:t> </a:t>
            </a:r>
            <a:r>
              <a:rPr lang="it-IT" dirty="0" err="1" smtClean="0"/>
              <a:t>not</a:t>
            </a:r>
            <a:r>
              <a:rPr lang="it-IT" dirty="0" smtClean="0"/>
              <a:t> with POA</a:t>
            </a:r>
            <a:endParaRPr lang="it-IT" dirty="0"/>
          </a:p>
        </p:txBody>
      </p:sp>
      <p:sp>
        <p:nvSpPr>
          <p:cNvPr id="21" name="CasellaDiTesto 20"/>
          <p:cNvSpPr txBox="1"/>
          <p:nvPr/>
        </p:nvSpPr>
        <p:spPr>
          <a:xfrm>
            <a:off x="8395555" y="1556674"/>
            <a:ext cx="3376489" cy="715089"/>
          </a:xfrm>
          <a:prstGeom prst="roundRect">
            <a:avLst/>
          </a:prstGeom>
          <a:ln w="190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dirty="0" smtClean="0"/>
              <a:t>CP3 MALS </a:t>
            </a:r>
            <a:r>
              <a:rPr lang="it-IT" dirty="0" err="1" smtClean="0"/>
              <a:t>was</a:t>
            </a:r>
            <a:r>
              <a:rPr lang="it-IT" dirty="0" smtClean="0"/>
              <a:t> </a:t>
            </a:r>
            <a:r>
              <a:rPr lang="it-IT" dirty="0" err="1" smtClean="0"/>
              <a:t>associated</a:t>
            </a:r>
            <a:r>
              <a:rPr lang="it-IT" dirty="0" smtClean="0"/>
              <a:t> with </a:t>
            </a:r>
            <a:r>
              <a:rPr lang="it-IT" dirty="0" err="1" smtClean="0"/>
              <a:t>increase</a:t>
            </a:r>
            <a:r>
              <a:rPr lang="it-IT" dirty="0" smtClean="0"/>
              <a:t> MC</a:t>
            </a:r>
            <a:endParaRPr lang="it-IT" dirty="0"/>
          </a:p>
        </p:txBody>
      </p:sp>
      <p:sp>
        <p:nvSpPr>
          <p:cNvPr id="22" name="CasellaDiTesto 21"/>
          <p:cNvSpPr txBox="1"/>
          <p:nvPr/>
        </p:nvSpPr>
        <p:spPr>
          <a:xfrm>
            <a:off x="4020532" y="4019071"/>
            <a:ext cx="4746077" cy="112371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2000" dirty="0" err="1" smtClean="0"/>
              <a:t>Low</a:t>
            </a:r>
            <a:r>
              <a:rPr lang="it-IT" sz="2000" dirty="0" smtClean="0"/>
              <a:t>-volume centers </a:t>
            </a:r>
            <a:r>
              <a:rPr lang="it-IT" sz="2000" dirty="0" err="1" smtClean="0"/>
              <a:t>had</a:t>
            </a:r>
            <a:r>
              <a:rPr lang="it-IT" sz="2000" dirty="0" smtClean="0"/>
              <a:t> </a:t>
            </a:r>
            <a:r>
              <a:rPr lang="it-IT" sz="2000" dirty="0" err="1" smtClean="0"/>
              <a:t>significantly</a:t>
            </a:r>
            <a:r>
              <a:rPr lang="it-IT" sz="2000" dirty="0" smtClean="0"/>
              <a:t> </a:t>
            </a:r>
            <a:r>
              <a:rPr lang="it-IT" sz="2000" dirty="0" err="1" smtClean="0"/>
              <a:t>higher</a:t>
            </a:r>
            <a:r>
              <a:rPr lang="it-IT" sz="2000" dirty="0" smtClean="0"/>
              <a:t> MC </a:t>
            </a:r>
            <a:r>
              <a:rPr lang="it-IT" sz="2000" dirty="0" err="1" smtClean="0"/>
              <a:t>after</a:t>
            </a:r>
            <a:r>
              <a:rPr lang="it-IT" sz="2000" dirty="0" smtClean="0"/>
              <a:t> CP2 and CP3 </a:t>
            </a:r>
            <a:r>
              <a:rPr lang="it-IT" sz="2000" dirty="0" err="1" smtClean="0"/>
              <a:t>procedures</a:t>
            </a:r>
            <a:r>
              <a:rPr lang="it-IT" sz="2000" dirty="0" smtClean="0"/>
              <a:t> </a:t>
            </a:r>
            <a:r>
              <a:rPr lang="it-IT" sz="2000" dirty="0" err="1" smtClean="0"/>
              <a:t>than</a:t>
            </a:r>
            <a:r>
              <a:rPr lang="it-IT" sz="2000" dirty="0" smtClean="0"/>
              <a:t> medium and high volume centers</a:t>
            </a: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591782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ED6CF2FA-8FF0-6B8A-BD77-5134EB664E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2734" y="182799"/>
            <a:ext cx="2403393" cy="54951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b">
            <a:normAutofit fontScale="90000"/>
          </a:bodyPr>
          <a:lstStyle/>
          <a:p>
            <a:r>
              <a:rPr lang="it-IT" sz="3600" dirty="0" err="1" smtClean="0"/>
              <a:t>conclusions</a:t>
            </a:r>
            <a:endParaRPr lang="it-IT" sz="3600" dirty="0"/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xmlns="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333" y="349010"/>
            <a:ext cx="1784526" cy="10114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848" y="1699832"/>
            <a:ext cx="3487660" cy="17553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961" y="37206"/>
            <a:ext cx="1920406" cy="2377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CasellaDiTesto 7"/>
          <p:cNvSpPr txBox="1"/>
          <p:nvPr/>
        </p:nvSpPr>
        <p:spPr>
          <a:xfrm>
            <a:off x="4063324" y="1825059"/>
            <a:ext cx="7278575" cy="316682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2000" dirty="0"/>
              <a:t>MALS </a:t>
            </a:r>
            <a:r>
              <a:rPr lang="it-IT" sz="2000" dirty="0" err="1"/>
              <a:t>was</a:t>
            </a:r>
            <a:r>
              <a:rPr lang="it-IT" sz="2000" dirty="0"/>
              <a:t> </a:t>
            </a:r>
            <a:r>
              <a:rPr lang="it-IT" sz="2000" dirty="0" err="1" smtClean="0"/>
              <a:t>independently</a:t>
            </a:r>
            <a:r>
              <a:rPr lang="it-IT" sz="2000" dirty="0" smtClean="0"/>
              <a:t> </a:t>
            </a:r>
            <a:r>
              <a:rPr lang="it-IT" sz="2000" dirty="0" err="1" smtClean="0"/>
              <a:t>associated</a:t>
            </a:r>
            <a:r>
              <a:rPr lang="it-IT" sz="2000" dirty="0" smtClean="0"/>
              <a:t> </a:t>
            </a:r>
            <a:r>
              <a:rPr lang="it-IT" sz="2000" dirty="0"/>
              <a:t>with a </a:t>
            </a:r>
            <a:r>
              <a:rPr lang="it-IT" sz="2000" dirty="0" err="1"/>
              <a:t>reduced</a:t>
            </a:r>
            <a:r>
              <a:rPr lang="it-IT" sz="2000" dirty="0"/>
              <a:t> rate of </a:t>
            </a:r>
            <a:r>
              <a:rPr lang="it-IT" sz="2000" dirty="0" err="1"/>
              <a:t>overall</a:t>
            </a:r>
            <a:r>
              <a:rPr lang="it-IT" sz="2000" dirty="0"/>
              <a:t> </a:t>
            </a:r>
            <a:r>
              <a:rPr lang="it-IT" sz="2000" dirty="0" err="1" smtClean="0"/>
              <a:t>complications</a:t>
            </a:r>
            <a:r>
              <a:rPr lang="it-IT" sz="2000" dirty="0" smtClean="0"/>
              <a:t> </a:t>
            </a:r>
            <a:r>
              <a:rPr lang="it-IT" sz="2000" dirty="0" err="1"/>
              <a:t>regardless</a:t>
            </a:r>
            <a:r>
              <a:rPr lang="it-IT" sz="2000" dirty="0"/>
              <a:t> of the </a:t>
            </a:r>
            <a:r>
              <a:rPr lang="it-IT" sz="2000" dirty="0" err="1"/>
              <a:t>surgical</a:t>
            </a:r>
            <a:r>
              <a:rPr lang="it-IT" sz="2000" dirty="0"/>
              <a:t> </a:t>
            </a:r>
            <a:r>
              <a:rPr lang="it-IT" sz="2000" dirty="0" err="1"/>
              <a:t>complexity</a:t>
            </a:r>
            <a:endParaRPr lang="it-IT" sz="2000" dirty="0"/>
          </a:p>
          <a:p>
            <a:endParaRPr lang="it-IT" sz="2000" dirty="0"/>
          </a:p>
          <a:p>
            <a:r>
              <a:rPr lang="it-IT" sz="2000" dirty="0"/>
              <a:t>MALS </a:t>
            </a:r>
            <a:r>
              <a:rPr lang="it-IT" sz="2000" dirty="0" err="1"/>
              <a:t>was</a:t>
            </a:r>
            <a:r>
              <a:rPr lang="it-IT" sz="2000" dirty="0"/>
              <a:t> a </a:t>
            </a:r>
            <a:r>
              <a:rPr lang="it-IT" sz="2000" dirty="0" err="1"/>
              <a:t>protective</a:t>
            </a:r>
            <a:r>
              <a:rPr lang="it-IT" sz="2000" dirty="0"/>
              <a:t> </a:t>
            </a:r>
            <a:r>
              <a:rPr lang="it-IT" sz="2000" dirty="0" err="1"/>
              <a:t>factor</a:t>
            </a:r>
            <a:r>
              <a:rPr lang="it-IT" sz="2000" dirty="0"/>
              <a:t> from POA </a:t>
            </a:r>
            <a:r>
              <a:rPr lang="it-IT" sz="2000" dirty="0" err="1"/>
              <a:t>only</a:t>
            </a:r>
            <a:r>
              <a:rPr lang="it-IT" sz="2000" dirty="0"/>
              <a:t> in case of CP1 </a:t>
            </a:r>
            <a:r>
              <a:rPr lang="it-IT" sz="2000" dirty="0" err="1"/>
              <a:t>procedures</a:t>
            </a:r>
            <a:endParaRPr lang="it-IT" sz="2000" dirty="0"/>
          </a:p>
          <a:p>
            <a:endParaRPr lang="it-IT" sz="2000" dirty="0"/>
          </a:p>
          <a:p>
            <a:r>
              <a:rPr lang="it-IT" sz="2000" dirty="0"/>
              <a:t>MALS for CP3 </a:t>
            </a:r>
            <a:r>
              <a:rPr lang="it-IT" sz="2000" dirty="0" err="1"/>
              <a:t>procedures</a:t>
            </a:r>
            <a:r>
              <a:rPr lang="it-IT" sz="2000" dirty="0"/>
              <a:t> </a:t>
            </a:r>
            <a:r>
              <a:rPr lang="it-IT" sz="2000" dirty="0" err="1"/>
              <a:t>was</a:t>
            </a:r>
            <a:r>
              <a:rPr lang="it-IT" sz="2000" dirty="0"/>
              <a:t> </a:t>
            </a:r>
            <a:r>
              <a:rPr lang="it-IT" sz="2000" dirty="0" err="1"/>
              <a:t>associated</a:t>
            </a:r>
            <a:r>
              <a:rPr lang="it-IT" sz="2000" dirty="0"/>
              <a:t> with an </a:t>
            </a:r>
            <a:r>
              <a:rPr lang="it-IT" sz="2000" dirty="0" err="1"/>
              <a:t>higher</a:t>
            </a:r>
            <a:r>
              <a:rPr lang="it-IT" sz="2000" dirty="0"/>
              <a:t> </a:t>
            </a:r>
            <a:r>
              <a:rPr lang="it-IT" sz="2000" dirty="0" err="1"/>
              <a:t>risk</a:t>
            </a:r>
            <a:r>
              <a:rPr lang="it-IT" sz="2000" dirty="0"/>
              <a:t> of major </a:t>
            </a:r>
            <a:r>
              <a:rPr lang="it-IT" sz="2000" dirty="0" err="1" smtClean="0"/>
              <a:t>complications</a:t>
            </a:r>
            <a:r>
              <a:rPr lang="it-IT" sz="2000" dirty="0"/>
              <a:t>, </a:t>
            </a:r>
            <a:r>
              <a:rPr lang="it-IT" sz="2000" dirty="0" err="1"/>
              <a:t>but</a:t>
            </a:r>
            <a:r>
              <a:rPr lang="it-IT" sz="2000" dirty="0"/>
              <a:t> </a:t>
            </a:r>
            <a:r>
              <a:rPr lang="it-IT" sz="2000" dirty="0" err="1"/>
              <a:t>having</a:t>
            </a:r>
            <a:r>
              <a:rPr lang="it-IT" sz="2000" dirty="0"/>
              <a:t> </a:t>
            </a:r>
            <a:r>
              <a:rPr lang="it-IT" sz="2000" dirty="0" err="1"/>
              <a:t>surgery</a:t>
            </a:r>
            <a:r>
              <a:rPr lang="it-IT" sz="2000" dirty="0"/>
              <a:t> in a high or medium volume center reduce </a:t>
            </a:r>
            <a:r>
              <a:rPr lang="it-IT" sz="2000" dirty="0" err="1"/>
              <a:t>this</a:t>
            </a:r>
            <a:r>
              <a:rPr lang="it-IT" sz="2000" dirty="0"/>
              <a:t> </a:t>
            </a:r>
            <a:r>
              <a:rPr lang="it-IT" sz="2000" dirty="0" err="1"/>
              <a:t>risk</a:t>
            </a:r>
            <a:r>
              <a:rPr lang="it-IT" sz="2000" dirty="0"/>
              <a:t> more </a:t>
            </a:r>
            <a:r>
              <a:rPr lang="it-IT" sz="2000" dirty="0" err="1"/>
              <a:t>than</a:t>
            </a:r>
            <a:r>
              <a:rPr lang="it-IT" sz="2000" dirty="0"/>
              <a:t> MALS </a:t>
            </a:r>
            <a:r>
              <a:rPr lang="it-IT" sz="2000" dirty="0" err="1"/>
              <a:t>itself</a:t>
            </a:r>
            <a:r>
              <a:rPr lang="it-IT" sz="2000" dirty="0"/>
              <a:t> </a:t>
            </a:r>
            <a:r>
              <a:rPr lang="it-IT" sz="2000" dirty="0" err="1"/>
              <a:t>increases</a:t>
            </a:r>
            <a:r>
              <a:rPr lang="it-IT" sz="2000" dirty="0"/>
              <a:t> </a:t>
            </a:r>
            <a:r>
              <a:rPr lang="it-IT" sz="2000" dirty="0" err="1"/>
              <a:t>it</a:t>
            </a:r>
            <a:endParaRPr lang="it-IT" sz="2000" dirty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84034" y="55855"/>
            <a:ext cx="609653" cy="658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49012" y="-33140"/>
            <a:ext cx="914479" cy="9083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3176" y="5878088"/>
            <a:ext cx="8461861" cy="533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5727" y="5173868"/>
            <a:ext cx="8469311" cy="704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Freccia circolare a sinistra 13"/>
          <p:cNvSpPr/>
          <p:nvPr/>
        </p:nvSpPr>
        <p:spPr>
          <a:xfrm>
            <a:off x="11495072" y="3470225"/>
            <a:ext cx="586687" cy="2016175"/>
          </a:xfrm>
          <a:prstGeom prst="curvedLef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pic>
        <p:nvPicPr>
          <p:cNvPr id="15" name="Immagin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623" y="3590640"/>
            <a:ext cx="3131931" cy="31319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CasellaDiTesto 15"/>
          <p:cNvSpPr txBox="1"/>
          <p:nvPr/>
        </p:nvSpPr>
        <p:spPr>
          <a:xfrm>
            <a:off x="3430875" y="5207321"/>
            <a:ext cx="789557" cy="64698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1600" dirty="0" smtClean="0"/>
              <a:t>Major</a:t>
            </a:r>
          </a:p>
          <a:p>
            <a:r>
              <a:rPr lang="it-IT" sz="1600" dirty="0" err="1" smtClean="0"/>
              <a:t>compl</a:t>
            </a:r>
            <a:endParaRPr lang="it-IT" sz="1600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0166" y="1178827"/>
            <a:ext cx="3828620" cy="64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834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ED6CF2FA-8FF0-6B8A-BD77-5134EB664E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2734" y="182799"/>
            <a:ext cx="2626417" cy="68438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b">
            <a:normAutofit/>
          </a:bodyPr>
          <a:lstStyle/>
          <a:p>
            <a:r>
              <a:rPr lang="it-IT" sz="3600" dirty="0" err="1" smtClean="0"/>
              <a:t>conclusions</a:t>
            </a:r>
            <a:endParaRPr lang="it-IT" sz="3600" dirty="0"/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xmlns="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014" y="139709"/>
            <a:ext cx="1920406" cy="2377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CasellaDiTesto 10"/>
          <p:cNvSpPr txBox="1"/>
          <p:nvPr/>
        </p:nvSpPr>
        <p:spPr>
          <a:xfrm>
            <a:off x="1767872" y="2150214"/>
            <a:ext cx="8820613" cy="4528899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2000" dirty="0" err="1"/>
              <a:t>Reduction</a:t>
            </a:r>
            <a:r>
              <a:rPr lang="it-IT" sz="2000" dirty="0"/>
              <a:t> of rate of </a:t>
            </a:r>
            <a:r>
              <a:rPr lang="it-IT" sz="2000" dirty="0" err="1"/>
              <a:t>complication</a:t>
            </a:r>
            <a:r>
              <a:rPr lang="it-IT" sz="2000" dirty="0"/>
              <a:t> </a:t>
            </a:r>
            <a:r>
              <a:rPr lang="it-IT" sz="2000" dirty="0" err="1"/>
              <a:t>is</a:t>
            </a:r>
            <a:r>
              <a:rPr lang="it-IT" sz="2000" dirty="0"/>
              <a:t> </a:t>
            </a:r>
            <a:r>
              <a:rPr lang="it-IT" sz="2000" dirty="0" err="1"/>
              <a:t>well</a:t>
            </a:r>
            <a:r>
              <a:rPr lang="it-IT" sz="2000" dirty="0"/>
              <a:t> </a:t>
            </a:r>
            <a:r>
              <a:rPr lang="it-IT" sz="2000" dirty="0" err="1"/>
              <a:t>established</a:t>
            </a:r>
            <a:r>
              <a:rPr lang="it-IT" sz="2000" dirty="0"/>
              <a:t> with </a:t>
            </a:r>
            <a:r>
              <a:rPr lang="it-IT" sz="2000" dirty="0" smtClean="0"/>
              <a:t>MALS</a:t>
            </a:r>
            <a:endParaRPr lang="it-IT" sz="2000" dirty="0"/>
          </a:p>
          <a:p>
            <a:endParaRPr lang="it-IT" sz="2000" dirty="0"/>
          </a:p>
          <a:p>
            <a:r>
              <a:rPr lang="it-IT" sz="2000" dirty="0"/>
              <a:t>In </a:t>
            </a:r>
            <a:r>
              <a:rPr lang="it-IT" sz="2000" dirty="0" err="1"/>
              <a:t>our</a:t>
            </a:r>
            <a:r>
              <a:rPr lang="it-IT" sz="2000" dirty="0"/>
              <a:t> </a:t>
            </a:r>
            <a:r>
              <a:rPr lang="it-IT" sz="2000" dirty="0" err="1"/>
              <a:t>study</a:t>
            </a:r>
            <a:r>
              <a:rPr lang="it-IT" sz="2000" dirty="0"/>
              <a:t> MALS </a:t>
            </a:r>
            <a:r>
              <a:rPr lang="it-IT" sz="2000" dirty="0" err="1"/>
              <a:t>is</a:t>
            </a:r>
            <a:r>
              <a:rPr lang="it-IT" sz="2000" dirty="0"/>
              <a:t> </a:t>
            </a:r>
            <a:r>
              <a:rPr lang="it-IT" sz="2000" dirty="0" err="1"/>
              <a:t>protective</a:t>
            </a:r>
            <a:r>
              <a:rPr lang="it-IT" sz="2000" dirty="0"/>
              <a:t> </a:t>
            </a:r>
            <a:r>
              <a:rPr lang="it-IT" sz="2000" dirty="0" err="1"/>
              <a:t>factor</a:t>
            </a:r>
            <a:r>
              <a:rPr lang="it-IT" sz="2000" dirty="0"/>
              <a:t> for major </a:t>
            </a:r>
            <a:r>
              <a:rPr lang="it-IT" sz="2000" dirty="0" err="1"/>
              <a:t>complication</a:t>
            </a:r>
            <a:r>
              <a:rPr lang="it-IT" sz="2000" dirty="0"/>
              <a:t> </a:t>
            </a:r>
            <a:r>
              <a:rPr lang="it-IT" sz="2000" dirty="0" smtClean="0"/>
              <a:t>in </a:t>
            </a:r>
            <a:r>
              <a:rPr lang="it-IT" sz="2000" dirty="0"/>
              <a:t>CP1 and CP2 </a:t>
            </a:r>
            <a:r>
              <a:rPr lang="it-IT" sz="2000" dirty="0" err="1"/>
              <a:t>groups</a:t>
            </a:r>
            <a:r>
              <a:rPr lang="it-IT" sz="2000" dirty="0"/>
              <a:t> </a:t>
            </a:r>
            <a:r>
              <a:rPr lang="it-IT" sz="2000" dirty="0" err="1"/>
              <a:t>but</a:t>
            </a:r>
            <a:r>
              <a:rPr lang="it-IT" sz="2000" dirty="0"/>
              <a:t> </a:t>
            </a:r>
            <a:r>
              <a:rPr lang="it-IT" sz="2000" dirty="0" err="1"/>
              <a:t>is</a:t>
            </a:r>
            <a:r>
              <a:rPr lang="it-IT" sz="2000" dirty="0"/>
              <a:t> a </a:t>
            </a:r>
            <a:r>
              <a:rPr lang="it-IT" sz="2000" dirty="0" err="1"/>
              <a:t>significant</a:t>
            </a:r>
            <a:r>
              <a:rPr lang="it-IT" sz="2000" dirty="0"/>
              <a:t> </a:t>
            </a:r>
            <a:r>
              <a:rPr lang="it-IT" sz="2000" dirty="0" err="1"/>
              <a:t>risk</a:t>
            </a:r>
            <a:r>
              <a:rPr lang="it-IT" sz="2000" dirty="0"/>
              <a:t> </a:t>
            </a:r>
            <a:r>
              <a:rPr lang="it-IT" sz="2000" dirty="0" err="1"/>
              <a:t>factor</a:t>
            </a:r>
            <a:r>
              <a:rPr lang="it-IT" sz="2000" dirty="0"/>
              <a:t> in CP3 in a </a:t>
            </a:r>
            <a:r>
              <a:rPr lang="it-IT" sz="2000" dirty="0" err="1"/>
              <a:t>real</a:t>
            </a:r>
            <a:r>
              <a:rPr lang="it-IT" sz="2000" dirty="0"/>
              <a:t>-world </a:t>
            </a:r>
            <a:r>
              <a:rPr lang="it-IT" sz="2000" dirty="0" smtClean="0"/>
              <a:t>scenario (</a:t>
            </a:r>
            <a:r>
              <a:rPr lang="it-IT" sz="2000" dirty="0" err="1" smtClean="0"/>
              <a:t>risk</a:t>
            </a:r>
            <a:r>
              <a:rPr lang="it-IT" sz="2000" dirty="0" smtClean="0"/>
              <a:t> of </a:t>
            </a:r>
            <a:r>
              <a:rPr lang="it-IT" sz="2000" dirty="0" err="1" smtClean="0"/>
              <a:t>conversion</a:t>
            </a:r>
            <a:r>
              <a:rPr lang="it-IT" sz="2000" dirty="0" smtClean="0"/>
              <a:t>, </a:t>
            </a:r>
            <a:r>
              <a:rPr lang="it-IT" sz="2000" dirty="0" err="1" smtClean="0"/>
              <a:t>prolonged</a:t>
            </a:r>
            <a:r>
              <a:rPr lang="it-IT" sz="2000" dirty="0" smtClean="0"/>
              <a:t> </a:t>
            </a:r>
            <a:r>
              <a:rPr lang="it-IT" sz="2000" dirty="0" err="1" smtClean="0"/>
              <a:t>ischemic</a:t>
            </a:r>
            <a:r>
              <a:rPr lang="it-IT" sz="2000" dirty="0" smtClean="0"/>
              <a:t> time, operative time, control of </a:t>
            </a:r>
            <a:r>
              <a:rPr lang="it-IT" sz="2000" dirty="0" err="1" smtClean="0"/>
              <a:t>bleeding</a:t>
            </a:r>
            <a:r>
              <a:rPr lang="it-IT" sz="2000" dirty="0" smtClean="0"/>
              <a:t>).</a:t>
            </a:r>
            <a:endParaRPr lang="it-IT" sz="2000" dirty="0"/>
          </a:p>
          <a:p>
            <a:r>
              <a:rPr lang="it-IT" sz="2000" dirty="0" err="1"/>
              <a:t>Multicentric</a:t>
            </a:r>
            <a:r>
              <a:rPr lang="it-IT" sz="2000" dirty="0"/>
              <a:t> </a:t>
            </a:r>
            <a:r>
              <a:rPr lang="it-IT" sz="2000" dirty="0" err="1"/>
              <a:t>studies</a:t>
            </a:r>
            <a:r>
              <a:rPr lang="it-IT" sz="2000" dirty="0"/>
              <a:t> are </a:t>
            </a:r>
            <a:r>
              <a:rPr lang="it-IT" sz="2000" dirty="0" err="1"/>
              <a:t>based</a:t>
            </a:r>
            <a:r>
              <a:rPr lang="it-IT" sz="2000" dirty="0"/>
              <a:t> on </a:t>
            </a:r>
            <a:r>
              <a:rPr lang="it-IT" sz="2000" dirty="0" err="1"/>
              <a:t>third-referral</a:t>
            </a:r>
            <a:r>
              <a:rPr lang="it-IT" sz="2000" dirty="0"/>
              <a:t> centers</a:t>
            </a:r>
          </a:p>
          <a:p>
            <a:endParaRPr lang="it-IT" sz="2000" dirty="0"/>
          </a:p>
          <a:p>
            <a:r>
              <a:rPr lang="it-IT" sz="2000" dirty="0"/>
              <a:t>MALS </a:t>
            </a:r>
            <a:r>
              <a:rPr lang="it-IT" sz="2000" dirty="0" err="1"/>
              <a:t>was</a:t>
            </a:r>
            <a:r>
              <a:rPr lang="it-IT" sz="2000" dirty="0"/>
              <a:t> </a:t>
            </a:r>
            <a:r>
              <a:rPr lang="it-IT" sz="2000" dirty="0" err="1"/>
              <a:t>superior</a:t>
            </a:r>
            <a:r>
              <a:rPr lang="it-IT" sz="2000" dirty="0"/>
              <a:t> in </a:t>
            </a:r>
            <a:r>
              <a:rPr lang="it-IT" sz="2000" dirty="0" err="1"/>
              <a:t>reducing</a:t>
            </a:r>
            <a:r>
              <a:rPr lang="it-IT" sz="2000" dirty="0"/>
              <a:t> the </a:t>
            </a:r>
            <a:r>
              <a:rPr lang="it-IT" sz="2000" dirty="0" err="1"/>
              <a:t>risk</a:t>
            </a:r>
            <a:r>
              <a:rPr lang="it-IT" sz="2000" dirty="0"/>
              <a:t> of </a:t>
            </a:r>
            <a:r>
              <a:rPr lang="it-IT" sz="2000" dirty="0" err="1"/>
              <a:t>postoperative</a:t>
            </a:r>
            <a:r>
              <a:rPr lang="it-IT" sz="2000" dirty="0"/>
              <a:t> </a:t>
            </a:r>
            <a:r>
              <a:rPr lang="it-IT" sz="2000" dirty="0" err="1"/>
              <a:t>liver</a:t>
            </a:r>
            <a:r>
              <a:rPr lang="it-IT" sz="2000" dirty="0"/>
              <a:t> </a:t>
            </a:r>
            <a:r>
              <a:rPr lang="it-IT" sz="2000" dirty="0" err="1"/>
              <a:t>decompensation</a:t>
            </a:r>
            <a:r>
              <a:rPr lang="it-IT" sz="2000" dirty="0"/>
              <a:t>, </a:t>
            </a:r>
            <a:r>
              <a:rPr lang="it-IT" sz="2000" dirty="0" err="1"/>
              <a:t>such</a:t>
            </a:r>
            <a:r>
              <a:rPr lang="it-IT" sz="2000" dirty="0"/>
              <a:t> </a:t>
            </a:r>
            <a:r>
              <a:rPr lang="it-IT" sz="2000" dirty="0" err="1"/>
              <a:t>as</a:t>
            </a:r>
            <a:r>
              <a:rPr lang="it-IT" sz="2000" dirty="0"/>
              <a:t> POA, </a:t>
            </a:r>
            <a:r>
              <a:rPr lang="it-IT" sz="2000" dirty="0" err="1"/>
              <a:t>only</a:t>
            </a:r>
            <a:r>
              <a:rPr lang="it-IT" sz="2000" dirty="0"/>
              <a:t> in the </a:t>
            </a:r>
            <a:r>
              <a:rPr lang="it-IT" sz="2000" dirty="0" err="1"/>
              <a:t>low</a:t>
            </a:r>
            <a:r>
              <a:rPr lang="it-IT" sz="2000" dirty="0"/>
              <a:t> </a:t>
            </a:r>
            <a:r>
              <a:rPr lang="it-IT" sz="2000" dirty="0" err="1"/>
              <a:t>difficult</a:t>
            </a:r>
            <a:r>
              <a:rPr lang="it-IT" sz="2000" dirty="0"/>
              <a:t> </a:t>
            </a:r>
            <a:r>
              <a:rPr lang="it-IT" sz="2000" dirty="0" err="1"/>
              <a:t>group</a:t>
            </a:r>
            <a:r>
              <a:rPr lang="it-IT" sz="2000" dirty="0"/>
              <a:t> CP1 (reduce </a:t>
            </a:r>
            <a:r>
              <a:rPr lang="it-IT" sz="2000" dirty="0" err="1"/>
              <a:t>need</a:t>
            </a:r>
            <a:r>
              <a:rPr lang="it-IT" sz="2000" dirty="0"/>
              <a:t> for </a:t>
            </a:r>
            <a:r>
              <a:rPr lang="it-IT" sz="2000" dirty="0" err="1"/>
              <a:t>mobilization</a:t>
            </a:r>
            <a:r>
              <a:rPr lang="it-IT" sz="2000" dirty="0"/>
              <a:t> and </a:t>
            </a:r>
            <a:r>
              <a:rPr lang="it-IT" sz="2000" dirty="0" err="1"/>
              <a:t>lymphadenectomy</a:t>
            </a:r>
            <a:r>
              <a:rPr lang="it-IT" sz="2000" dirty="0"/>
              <a:t> and major trend in </a:t>
            </a:r>
            <a:r>
              <a:rPr lang="it-IT" sz="2000" dirty="0" err="1"/>
              <a:t>performing</a:t>
            </a:r>
            <a:r>
              <a:rPr lang="it-IT" sz="2000" dirty="0"/>
              <a:t> </a:t>
            </a:r>
            <a:r>
              <a:rPr lang="it-IT" sz="2000" dirty="0" err="1"/>
              <a:t>wedge</a:t>
            </a:r>
            <a:r>
              <a:rPr lang="it-IT" sz="2000" dirty="0"/>
              <a:t> </a:t>
            </a:r>
            <a:r>
              <a:rPr lang="it-IT" sz="2000" dirty="0" err="1"/>
              <a:t>resection</a:t>
            </a:r>
            <a:r>
              <a:rPr lang="it-IT" sz="2000" dirty="0" smtClean="0"/>
              <a:t>) and </a:t>
            </a:r>
            <a:r>
              <a:rPr lang="it-IT" sz="2000" dirty="0" err="1"/>
              <a:t>not</a:t>
            </a:r>
            <a:r>
              <a:rPr lang="it-IT" sz="2000" dirty="0"/>
              <a:t> in CP2 and CP3 (</a:t>
            </a:r>
            <a:r>
              <a:rPr lang="it-IT" sz="2000" dirty="0" err="1"/>
              <a:t>other</a:t>
            </a:r>
            <a:r>
              <a:rPr lang="it-IT" sz="2000" dirty="0"/>
              <a:t> </a:t>
            </a:r>
            <a:r>
              <a:rPr lang="it-IT" sz="2000" dirty="0" err="1"/>
              <a:t>factor</a:t>
            </a:r>
            <a:r>
              <a:rPr lang="it-IT" sz="2000" dirty="0"/>
              <a:t> </a:t>
            </a:r>
            <a:r>
              <a:rPr lang="it-IT" sz="2000" dirty="0" err="1"/>
              <a:t>become</a:t>
            </a:r>
            <a:r>
              <a:rPr lang="it-IT" sz="2000" dirty="0"/>
              <a:t> more </a:t>
            </a:r>
            <a:r>
              <a:rPr lang="it-IT" sz="2000" dirty="0" err="1"/>
              <a:t>relevant</a:t>
            </a:r>
            <a:r>
              <a:rPr lang="it-IT" sz="2000" dirty="0"/>
              <a:t> </a:t>
            </a:r>
            <a:r>
              <a:rPr lang="it-IT" sz="2000" dirty="0" err="1"/>
              <a:t>such</a:t>
            </a:r>
            <a:r>
              <a:rPr lang="it-IT" sz="2000" dirty="0"/>
              <a:t> </a:t>
            </a:r>
            <a:r>
              <a:rPr lang="it-IT" sz="2000" dirty="0" err="1"/>
              <a:t>as</a:t>
            </a:r>
            <a:r>
              <a:rPr lang="it-IT" sz="2000" dirty="0"/>
              <a:t> </a:t>
            </a:r>
            <a:r>
              <a:rPr lang="it-IT" sz="2000" dirty="0" err="1"/>
              <a:t>underlying</a:t>
            </a:r>
            <a:r>
              <a:rPr lang="it-IT" sz="2000" dirty="0"/>
              <a:t> </a:t>
            </a:r>
            <a:r>
              <a:rPr lang="it-IT" sz="2000" dirty="0" err="1"/>
              <a:t>liver</a:t>
            </a:r>
            <a:r>
              <a:rPr lang="it-IT" sz="2000" dirty="0"/>
              <a:t> </a:t>
            </a:r>
            <a:r>
              <a:rPr lang="it-IT" sz="2000" dirty="0" err="1"/>
              <a:t>disease</a:t>
            </a:r>
            <a:r>
              <a:rPr lang="it-IT" sz="2000" dirty="0"/>
              <a:t>, </a:t>
            </a:r>
            <a:r>
              <a:rPr lang="it-IT" sz="2000" dirty="0" err="1"/>
              <a:t>tumor</a:t>
            </a:r>
            <a:r>
              <a:rPr lang="it-IT" sz="2000" dirty="0"/>
              <a:t> </a:t>
            </a:r>
            <a:r>
              <a:rPr lang="it-IT" sz="2000" dirty="0" err="1"/>
              <a:t>characteristics</a:t>
            </a:r>
            <a:r>
              <a:rPr lang="it-IT" sz="2000" dirty="0"/>
              <a:t>..)</a:t>
            </a:r>
          </a:p>
          <a:p>
            <a:endParaRPr lang="it-IT" sz="2000" dirty="0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09882" y="96912"/>
            <a:ext cx="882118" cy="8821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486" y="524991"/>
            <a:ext cx="2715693" cy="13664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76812" y="208758"/>
            <a:ext cx="609653" cy="658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CasellaDiTesto 5"/>
          <p:cNvSpPr txBox="1"/>
          <p:nvPr/>
        </p:nvSpPr>
        <p:spPr>
          <a:xfrm>
            <a:off x="4183386" y="1447700"/>
            <a:ext cx="3751013" cy="51077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2400" dirty="0" err="1" smtClean="0"/>
              <a:t>Peculiar</a:t>
            </a:r>
            <a:r>
              <a:rPr lang="it-IT" sz="2400" dirty="0" smtClean="0"/>
              <a:t> </a:t>
            </a:r>
            <a:r>
              <a:rPr lang="it-IT" sz="2400" dirty="0" err="1" smtClean="0"/>
              <a:t>results</a:t>
            </a:r>
            <a:r>
              <a:rPr lang="it-IT" sz="2400" dirty="0" smtClean="0"/>
              <a:t> of the </a:t>
            </a:r>
            <a:r>
              <a:rPr lang="it-IT" sz="2400" dirty="0" err="1" smtClean="0"/>
              <a:t>study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3351127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ED6CF2FA-8FF0-6B8A-BD77-5134EB664E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2734" y="182799"/>
            <a:ext cx="3231392" cy="56453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b">
            <a:normAutofit fontScale="90000"/>
          </a:bodyPr>
          <a:lstStyle/>
          <a:p>
            <a:r>
              <a:rPr lang="it-IT" sz="3600" dirty="0" err="1"/>
              <a:t>conclusions</a:t>
            </a:r>
            <a:endParaRPr lang="it-IT" sz="3600" dirty="0"/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xmlns="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961" y="80835"/>
            <a:ext cx="1920406" cy="2377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CasellaDiTesto 4"/>
          <p:cNvSpPr txBox="1"/>
          <p:nvPr/>
        </p:nvSpPr>
        <p:spPr>
          <a:xfrm>
            <a:off x="2235384" y="2184725"/>
            <a:ext cx="7718183" cy="4188381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2400" dirty="0"/>
              <a:t>MALS </a:t>
            </a:r>
            <a:r>
              <a:rPr lang="it-IT" sz="2400" dirty="0" err="1"/>
              <a:t>is</a:t>
            </a:r>
            <a:r>
              <a:rPr lang="it-IT" sz="2400" dirty="0"/>
              <a:t> </a:t>
            </a:r>
            <a:r>
              <a:rPr lang="it-IT" sz="2400" dirty="0" err="1"/>
              <a:t>currently</a:t>
            </a:r>
            <a:r>
              <a:rPr lang="it-IT" sz="2400" dirty="0"/>
              <a:t> the </a:t>
            </a:r>
            <a:r>
              <a:rPr lang="it-IT" sz="2400" dirty="0" err="1"/>
              <a:t>preferred</a:t>
            </a:r>
            <a:r>
              <a:rPr lang="it-IT" sz="2400" dirty="0"/>
              <a:t> </a:t>
            </a:r>
            <a:r>
              <a:rPr lang="it-IT" sz="2400" dirty="0" err="1"/>
              <a:t>approach</a:t>
            </a:r>
            <a:r>
              <a:rPr lang="it-IT" sz="2400" dirty="0"/>
              <a:t> to </a:t>
            </a:r>
            <a:r>
              <a:rPr lang="it-IT" sz="2400" dirty="0" err="1"/>
              <a:t>patients</a:t>
            </a:r>
            <a:r>
              <a:rPr lang="it-IT" sz="2400" dirty="0"/>
              <a:t> </a:t>
            </a:r>
            <a:r>
              <a:rPr lang="it-IT" sz="2400" dirty="0" err="1"/>
              <a:t>who</a:t>
            </a:r>
            <a:r>
              <a:rPr lang="it-IT" sz="2400" dirty="0"/>
              <a:t> </a:t>
            </a:r>
            <a:r>
              <a:rPr lang="it-IT" sz="2400" dirty="0" err="1"/>
              <a:t>need</a:t>
            </a:r>
            <a:r>
              <a:rPr lang="it-IT" sz="2400" dirty="0"/>
              <a:t> </a:t>
            </a:r>
            <a:r>
              <a:rPr lang="it-IT" sz="2400" dirty="0" err="1"/>
              <a:t>surgery</a:t>
            </a:r>
            <a:r>
              <a:rPr lang="it-IT" sz="2400" dirty="0"/>
              <a:t> for HCC with </a:t>
            </a:r>
            <a:r>
              <a:rPr lang="it-IT" sz="2400" dirty="0" err="1"/>
              <a:t>proven</a:t>
            </a:r>
            <a:r>
              <a:rPr lang="it-IT" sz="2400" dirty="0"/>
              <a:t> </a:t>
            </a:r>
            <a:r>
              <a:rPr lang="it-IT" sz="2400" dirty="0" err="1"/>
              <a:t>better</a:t>
            </a:r>
            <a:r>
              <a:rPr lang="it-IT" sz="2400" dirty="0"/>
              <a:t> </a:t>
            </a:r>
            <a:r>
              <a:rPr lang="it-IT" sz="2400" dirty="0" err="1"/>
              <a:t>results</a:t>
            </a:r>
            <a:r>
              <a:rPr lang="it-IT" sz="2400" dirty="0"/>
              <a:t> </a:t>
            </a:r>
            <a:r>
              <a:rPr lang="it-IT" sz="2400" dirty="0" err="1"/>
              <a:t>compared</a:t>
            </a:r>
            <a:r>
              <a:rPr lang="it-IT" sz="2400" dirty="0"/>
              <a:t> to </a:t>
            </a:r>
            <a:r>
              <a:rPr lang="it-IT" sz="2400" dirty="0" smtClean="0"/>
              <a:t>open </a:t>
            </a:r>
            <a:r>
              <a:rPr lang="it-IT" sz="2400" dirty="0" err="1"/>
              <a:t>surgery</a:t>
            </a:r>
            <a:endParaRPr lang="it-IT" sz="2400" dirty="0"/>
          </a:p>
          <a:p>
            <a:endParaRPr lang="it-IT" sz="2400" dirty="0"/>
          </a:p>
          <a:p>
            <a:r>
              <a:rPr lang="it-IT" sz="2400" dirty="0"/>
              <a:t>The </a:t>
            </a:r>
            <a:r>
              <a:rPr lang="it-IT" sz="2400" dirty="0" err="1"/>
              <a:t>study</a:t>
            </a:r>
            <a:r>
              <a:rPr lang="it-IT" sz="2400" dirty="0"/>
              <a:t> </a:t>
            </a:r>
            <a:r>
              <a:rPr lang="it-IT" sz="2400" dirty="0" err="1"/>
              <a:t>offer</a:t>
            </a:r>
            <a:r>
              <a:rPr lang="it-IT" sz="2400" dirty="0"/>
              <a:t> a </a:t>
            </a:r>
            <a:r>
              <a:rPr lang="it-IT" sz="2400" dirty="0" err="1"/>
              <a:t>comprehensive</a:t>
            </a:r>
            <a:r>
              <a:rPr lang="it-IT" sz="2400" dirty="0"/>
              <a:t> </a:t>
            </a:r>
            <a:r>
              <a:rPr lang="it-IT" sz="2400" dirty="0" err="1"/>
              <a:t>perspective</a:t>
            </a:r>
            <a:r>
              <a:rPr lang="it-IT" sz="2400" dirty="0"/>
              <a:t> on the impact of MALS in </a:t>
            </a:r>
            <a:r>
              <a:rPr lang="it-IT" sz="2400" dirty="0" err="1"/>
              <a:t>treating</a:t>
            </a:r>
            <a:r>
              <a:rPr lang="it-IT" sz="2400" dirty="0"/>
              <a:t> HCC</a:t>
            </a:r>
          </a:p>
          <a:p>
            <a:endParaRPr lang="it-IT" sz="2400" dirty="0"/>
          </a:p>
          <a:p>
            <a:r>
              <a:rPr lang="it-IT" sz="2400" dirty="0"/>
              <a:t>The </a:t>
            </a:r>
            <a:r>
              <a:rPr lang="it-IT" sz="2400" dirty="0" err="1"/>
              <a:t>findings</a:t>
            </a:r>
            <a:r>
              <a:rPr lang="it-IT" sz="2400" dirty="0"/>
              <a:t> underscore the </a:t>
            </a:r>
            <a:r>
              <a:rPr lang="it-IT" sz="2400" dirty="0" err="1"/>
              <a:t>limitation</a:t>
            </a:r>
            <a:r>
              <a:rPr lang="it-IT" sz="2400" dirty="0"/>
              <a:t> of MALS in </a:t>
            </a:r>
            <a:r>
              <a:rPr lang="it-IT" sz="2400" dirty="0" err="1"/>
              <a:t>most</a:t>
            </a:r>
            <a:r>
              <a:rPr lang="it-IT" sz="2400" dirty="0"/>
              <a:t> </a:t>
            </a:r>
            <a:r>
              <a:rPr lang="it-IT" sz="2400" dirty="0" err="1"/>
              <a:t>complex</a:t>
            </a:r>
            <a:r>
              <a:rPr lang="it-IT" sz="2400" dirty="0"/>
              <a:t> </a:t>
            </a:r>
            <a:r>
              <a:rPr lang="it-IT" sz="2400" dirty="0" err="1"/>
              <a:t>resections</a:t>
            </a:r>
            <a:r>
              <a:rPr lang="it-IT" sz="2400" dirty="0"/>
              <a:t>, </a:t>
            </a:r>
            <a:r>
              <a:rPr lang="it-IT" sz="2400" dirty="0" err="1"/>
              <a:t>which</a:t>
            </a:r>
            <a:r>
              <a:rPr lang="it-IT" sz="2400" dirty="0"/>
              <a:t> </a:t>
            </a:r>
            <a:r>
              <a:rPr lang="it-IT" sz="2400" dirty="0" err="1"/>
              <a:t>need</a:t>
            </a:r>
            <a:r>
              <a:rPr lang="it-IT" sz="2400" dirty="0"/>
              <a:t> </a:t>
            </a:r>
            <a:r>
              <a:rPr lang="it-IT" sz="2400" dirty="0" err="1"/>
              <a:t>skilled</a:t>
            </a:r>
            <a:r>
              <a:rPr lang="it-IT" sz="2400" dirty="0"/>
              <a:t> center with high </a:t>
            </a:r>
            <a:r>
              <a:rPr lang="it-IT" sz="2400" dirty="0" err="1"/>
              <a:t>volumes</a:t>
            </a:r>
            <a:endParaRPr lang="it-IT" sz="2400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87579" y="25710"/>
            <a:ext cx="904421" cy="9044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4382" y="1070143"/>
            <a:ext cx="6838950" cy="952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6658" y="182799"/>
            <a:ext cx="609653" cy="658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3626" y="385986"/>
            <a:ext cx="3310415" cy="1956986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3912" y="3181658"/>
            <a:ext cx="1655143" cy="16551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30" y="4685943"/>
            <a:ext cx="1687163" cy="16871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Freccia a sinistra 12"/>
          <p:cNvSpPr/>
          <p:nvPr/>
        </p:nvSpPr>
        <p:spPr>
          <a:xfrm>
            <a:off x="1733293" y="5330283"/>
            <a:ext cx="653068" cy="323385"/>
          </a:xfrm>
          <a:prstGeom prst="lef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40886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ED6CF2FA-8FF0-6B8A-BD77-5134EB664E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1126" y="153466"/>
            <a:ext cx="2495412" cy="56482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b">
            <a:normAutofit fontScale="90000"/>
          </a:bodyPr>
          <a:lstStyle/>
          <a:p>
            <a:r>
              <a:rPr lang="it-IT" sz="3600" b="1" dirty="0" err="1"/>
              <a:t>Introduction</a:t>
            </a:r>
            <a:endParaRPr lang="it-IT" sz="3600" dirty="0"/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xmlns="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0017" y="1723483"/>
            <a:ext cx="9020175" cy="51108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9385" y="2174241"/>
            <a:ext cx="1414395" cy="9815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Immagin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15243" y="3772926"/>
            <a:ext cx="1103472" cy="1097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Immagin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6556" y="5459397"/>
            <a:ext cx="1140051" cy="1146147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971" y="153466"/>
            <a:ext cx="1920406" cy="2377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535" y="544697"/>
            <a:ext cx="750162" cy="7501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CasellaDiTesto 4"/>
          <p:cNvSpPr txBox="1"/>
          <p:nvPr/>
        </p:nvSpPr>
        <p:spPr>
          <a:xfrm>
            <a:off x="2016884" y="894919"/>
            <a:ext cx="6646126" cy="57888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2800" dirty="0"/>
              <a:t>The long </a:t>
            </a:r>
            <a:r>
              <a:rPr lang="it-IT" sz="2800" dirty="0" err="1"/>
              <a:t>journey</a:t>
            </a:r>
            <a:r>
              <a:rPr lang="it-IT" sz="2800" dirty="0"/>
              <a:t> </a:t>
            </a:r>
            <a:r>
              <a:rPr lang="it-IT" sz="2800" dirty="0" err="1"/>
              <a:t>through</a:t>
            </a:r>
            <a:r>
              <a:rPr lang="it-IT" sz="2800" dirty="0"/>
              <a:t> </a:t>
            </a:r>
            <a:r>
              <a:rPr lang="it-IT" sz="2800" dirty="0" err="1"/>
              <a:t>complexity</a:t>
            </a:r>
            <a:r>
              <a:rPr lang="it-IT" sz="2800" dirty="0"/>
              <a:t>…………</a:t>
            </a:r>
          </a:p>
        </p:txBody>
      </p:sp>
      <p:sp>
        <p:nvSpPr>
          <p:cNvPr id="6" name="Freccia in giù 5">
            <a:extLst>
              <a:ext uri="{FF2B5EF4-FFF2-40B4-BE49-F238E27FC236}">
                <a16:creationId xmlns:a16="http://schemas.microsoft.com/office/drawing/2014/main" id="{7E2FE72D-9006-C54C-2328-5D3ACBC53142}"/>
              </a:ext>
            </a:extLst>
          </p:cNvPr>
          <p:cNvSpPr/>
          <p:nvPr/>
        </p:nvSpPr>
        <p:spPr>
          <a:xfrm>
            <a:off x="373626" y="2094271"/>
            <a:ext cx="876391" cy="4445557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chemeClr val="tx1"/>
                </a:solidFill>
              </a:rPr>
              <a:t>COMP</a:t>
            </a:r>
          </a:p>
          <a:p>
            <a:pPr algn="ctr"/>
            <a:r>
              <a:rPr lang="it-IT" b="1" dirty="0" smtClean="0">
                <a:solidFill>
                  <a:schemeClr val="tx1"/>
                </a:solidFill>
              </a:rPr>
              <a:t>L</a:t>
            </a:r>
          </a:p>
          <a:p>
            <a:pPr algn="ctr"/>
            <a:r>
              <a:rPr lang="it-IT" b="1" dirty="0" smtClean="0">
                <a:solidFill>
                  <a:schemeClr val="tx1"/>
                </a:solidFill>
              </a:rPr>
              <a:t>E</a:t>
            </a:r>
          </a:p>
          <a:p>
            <a:pPr algn="ctr"/>
            <a:r>
              <a:rPr lang="it-IT" b="1" dirty="0" smtClean="0">
                <a:solidFill>
                  <a:schemeClr val="tx1"/>
                </a:solidFill>
              </a:rPr>
              <a:t>X</a:t>
            </a:r>
          </a:p>
          <a:p>
            <a:pPr algn="ctr"/>
            <a:r>
              <a:rPr lang="it-IT" b="1" dirty="0" smtClean="0">
                <a:solidFill>
                  <a:schemeClr val="tx1"/>
                </a:solidFill>
              </a:rPr>
              <a:t>I</a:t>
            </a:r>
          </a:p>
          <a:p>
            <a:pPr algn="ctr"/>
            <a:r>
              <a:rPr lang="it-IT" b="1" dirty="0" smtClean="0">
                <a:solidFill>
                  <a:schemeClr val="tx1"/>
                </a:solidFill>
              </a:rPr>
              <a:t>T</a:t>
            </a:r>
          </a:p>
          <a:p>
            <a:pPr algn="ctr"/>
            <a:r>
              <a:rPr lang="it-IT" b="1" dirty="0" smtClean="0">
                <a:solidFill>
                  <a:schemeClr val="tx1"/>
                </a:solidFill>
              </a:rPr>
              <a:t>Y</a:t>
            </a:r>
            <a:endParaRPr lang="it-IT" b="1" dirty="0">
              <a:solidFill>
                <a:schemeClr val="tx1"/>
              </a:solidFill>
            </a:endParaRPr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9758" y="641832"/>
            <a:ext cx="609653" cy="658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3241" y="38840"/>
            <a:ext cx="2687909" cy="19671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38244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xmlns="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1850" y="6385534"/>
            <a:ext cx="1920406" cy="2377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8290"/>
            <a:ext cx="3651821" cy="20850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9692" y="8861"/>
            <a:ext cx="4375386" cy="31382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0384" y="18290"/>
            <a:ext cx="3218967" cy="20667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2833" y="6066690"/>
            <a:ext cx="804851" cy="8001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6125" y="5547246"/>
            <a:ext cx="1310754" cy="13107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CasellaDiTesto 14"/>
          <p:cNvSpPr txBox="1"/>
          <p:nvPr/>
        </p:nvSpPr>
        <p:spPr>
          <a:xfrm>
            <a:off x="7518626" y="3215893"/>
            <a:ext cx="4057518" cy="214526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2400" dirty="0"/>
              <a:t>For more </a:t>
            </a:r>
            <a:r>
              <a:rPr lang="it-IT" sz="2400" dirty="0" err="1"/>
              <a:t>informations</a:t>
            </a:r>
            <a:r>
              <a:rPr lang="it-IT" sz="2400" dirty="0"/>
              <a:t>:</a:t>
            </a:r>
          </a:p>
          <a:p>
            <a:endParaRPr lang="it-IT" sz="2400" dirty="0"/>
          </a:p>
          <a:p>
            <a:r>
              <a:rPr lang="it-IT" sz="2400" dirty="0"/>
              <a:t>Prof Fabrizio Romano</a:t>
            </a:r>
          </a:p>
          <a:p>
            <a:r>
              <a:rPr lang="it-IT" sz="2400" dirty="0">
                <a:hlinkClick r:id="rId3"/>
              </a:rPr>
              <a:t>fabrizio.romano@unimib.it</a:t>
            </a:r>
            <a:endParaRPr lang="it-IT" sz="2400" dirty="0"/>
          </a:p>
          <a:p>
            <a:r>
              <a:rPr lang="it-IT" sz="2400" dirty="0"/>
              <a:t>www.hercolesgroup.eu</a:t>
            </a:r>
          </a:p>
        </p:txBody>
      </p:sp>
      <p:pic>
        <p:nvPicPr>
          <p:cNvPr id="17" name="Immagin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122" y="2021724"/>
            <a:ext cx="7063961" cy="46015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91978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ED6CF2FA-8FF0-6B8A-BD77-5134EB664E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4861" y="85546"/>
            <a:ext cx="3164485" cy="56532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b">
            <a:normAutofit fontScale="90000"/>
          </a:bodyPr>
          <a:lstStyle/>
          <a:p>
            <a:r>
              <a:rPr lang="it-IT" sz="3600" b="1" dirty="0" err="1"/>
              <a:t>Introduction</a:t>
            </a:r>
            <a:endParaRPr lang="it-IT" sz="3600" dirty="0"/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xmlns="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52930" y="2086908"/>
            <a:ext cx="1414395" cy="9815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Immagin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08391" y="4810074"/>
            <a:ext cx="1103472" cy="1097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971" y="118595"/>
            <a:ext cx="1920406" cy="2377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3068" y="828859"/>
            <a:ext cx="5324223" cy="60024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4086" y="2086908"/>
            <a:ext cx="2390775" cy="1914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60619" y="0"/>
            <a:ext cx="936702" cy="9367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CasellaDiTesto 6"/>
          <p:cNvSpPr txBox="1"/>
          <p:nvPr/>
        </p:nvSpPr>
        <p:spPr>
          <a:xfrm>
            <a:off x="243971" y="4708525"/>
            <a:ext cx="4113458" cy="919401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2400" dirty="0" err="1">
                <a:solidFill>
                  <a:schemeClr val="tx1"/>
                </a:solidFill>
              </a:rPr>
              <a:t>Year</a:t>
            </a:r>
            <a:r>
              <a:rPr lang="it-IT" sz="2400" dirty="0">
                <a:solidFill>
                  <a:schemeClr val="tx1"/>
                </a:solidFill>
              </a:rPr>
              <a:t> by </a:t>
            </a:r>
            <a:r>
              <a:rPr lang="it-IT" sz="2400" dirty="0" err="1">
                <a:solidFill>
                  <a:schemeClr val="tx1"/>
                </a:solidFill>
              </a:rPr>
              <a:t>year</a:t>
            </a:r>
            <a:r>
              <a:rPr lang="it-IT" sz="2400" dirty="0">
                <a:solidFill>
                  <a:schemeClr val="tx1"/>
                </a:solidFill>
              </a:rPr>
              <a:t> </a:t>
            </a:r>
            <a:r>
              <a:rPr lang="it-IT" sz="2400" dirty="0" err="1">
                <a:solidFill>
                  <a:schemeClr val="tx1"/>
                </a:solidFill>
              </a:rPr>
              <a:t>increase</a:t>
            </a:r>
            <a:r>
              <a:rPr lang="it-IT" sz="2400" dirty="0">
                <a:solidFill>
                  <a:schemeClr val="tx1"/>
                </a:solidFill>
              </a:rPr>
              <a:t> of </a:t>
            </a:r>
            <a:r>
              <a:rPr lang="it-IT" sz="2400" dirty="0" err="1">
                <a:solidFill>
                  <a:schemeClr val="tx1"/>
                </a:solidFill>
              </a:rPr>
              <a:t>laparoscopic</a:t>
            </a:r>
            <a:r>
              <a:rPr lang="it-IT" sz="2400" dirty="0">
                <a:solidFill>
                  <a:schemeClr val="tx1"/>
                </a:solidFill>
              </a:rPr>
              <a:t> </a:t>
            </a:r>
            <a:r>
              <a:rPr lang="it-IT" sz="2400" dirty="0" err="1">
                <a:solidFill>
                  <a:schemeClr val="tx1"/>
                </a:solidFill>
              </a:rPr>
              <a:t>liver</a:t>
            </a:r>
            <a:r>
              <a:rPr lang="it-IT" sz="2400" dirty="0">
                <a:solidFill>
                  <a:schemeClr val="tx1"/>
                </a:solidFill>
              </a:rPr>
              <a:t> </a:t>
            </a:r>
            <a:r>
              <a:rPr lang="it-IT" sz="2400" dirty="0" err="1">
                <a:solidFill>
                  <a:schemeClr val="tx1"/>
                </a:solidFill>
              </a:rPr>
              <a:t>procedures</a:t>
            </a:r>
            <a:endParaRPr lang="it-IT" sz="2400" dirty="0">
              <a:solidFill>
                <a:schemeClr val="tx1"/>
              </a:solidFill>
            </a:endParaRPr>
          </a:p>
        </p:txBody>
      </p:sp>
      <p:sp>
        <p:nvSpPr>
          <p:cNvPr id="8" name="Freccia curva 7"/>
          <p:cNvSpPr/>
          <p:nvPr/>
        </p:nvSpPr>
        <p:spPr>
          <a:xfrm>
            <a:off x="3724507" y="3193349"/>
            <a:ext cx="1170878" cy="1122173"/>
          </a:xfrm>
          <a:prstGeom prst="ben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9D73153C-A48F-9C07-2228-55CB4F694C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966" y="85546"/>
            <a:ext cx="609653" cy="658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68915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ED6CF2FA-8FF0-6B8A-BD77-5134EB664E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7425" y="129057"/>
            <a:ext cx="2997216" cy="69184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b">
            <a:normAutofit/>
          </a:bodyPr>
          <a:lstStyle/>
          <a:p>
            <a:r>
              <a:rPr lang="it-IT" sz="3600" b="1" dirty="0" err="1"/>
              <a:t>Introduction</a:t>
            </a:r>
            <a:endParaRPr lang="it-IT" sz="3600" dirty="0"/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xmlns="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81" y="2546987"/>
            <a:ext cx="5749183" cy="33267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81" y="1501153"/>
            <a:ext cx="3876340" cy="10334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CasellaDiTesto 5"/>
          <p:cNvSpPr txBox="1"/>
          <p:nvPr/>
        </p:nvSpPr>
        <p:spPr>
          <a:xfrm>
            <a:off x="1230028" y="2653678"/>
            <a:ext cx="4555276" cy="29280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9068" y="1031911"/>
            <a:ext cx="3778226" cy="14548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9302" y="2542690"/>
            <a:ext cx="5780112" cy="33020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5100" y="3249806"/>
            <a:ext cx="2430412" cy="19443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Immagin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465" y="2542690"/>
            <a:ext cx="2124781" cy="13919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B8BE0623-CF20-DE85-84B6-2939A196722E}"/>
              </a:ext>
            </a:extLst>
          </p:cNvPr>
          <p:cNvSpPr txBox="1"/>
          <p:nvPr/>
        </p:nvSpPr>
        <p:spPr>
          <a:xfrm>
            <a:off x="2163097" y="5747430"/>
            <a:ext cx="8416413" cy="105560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2800" dirty="0"/>
              <a:t>HCC account for </a:t>
            </a:r>
            <a:r>
              <a:rPr lang="it-IT" sz="2800" dirty="0" err="1"/>
              <a:t>approximately</a:t>
            </a:r>
            <a:r>
              <a:rPr lang="it-IT" sz="2800" dirty="0"/>
              <a:t> 30% of </a:t>
            </a:r>
            <a:r>
              <a:rPr lang="it-IT" sz="2800" dirty="0" err="1"/>
              <a:t>laparoscopic</a:t>
            </a:r>
            <a:r>
              <a:rPr lang="it-IT" sz="2800" dirty="0"/>
              <a:t> </a:t>
            </a:r>
            <a:r>
              <a:rPr lang="it-IT" sz="2800" dirty="0" err="1"/>
              <a:t>hepatectomies</a:t>
            </a:r>
            <a:r>
              <a:rPr lang="it-IT" sz="2800" dirty="0"/>
              <a:t> </a:t>
            </a:r>
            <a:r>
              <a:rPr lang="it-IT" sz="2800" dirty="0" err="1"/>
              <a:t>performed</a:t>
            </a:r>
            <a:r>
              <a:rPr lang="it-IT" sz="2800" dirty="0"/>
              <a:t> </a:t>
            </a:r>
            <a:r>
              <a:rPr lang="it-IT" sz="2800" dirty="0" err="1"/>
              <a:t>worldwide</a:t>
            </a:r>
            <a:endParaRPr lang="it-IT" sz="2800" dirty="0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785" y="6445293"/>
            <a:ext cx="1920406" cy="2377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57739" y="5760139"/>
            <a:ext cx="857705" cy="8577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C30844D8-DBE5-8FA9-3146-4E32CAA4ED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4577" y="5859778"/>
            <a:ext cx="609653" cy="658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CasellaDiTesto 14"/>
          <p:cNvSpPr txBox="1"/>
          <p:nvPr/>
        </p:nvSpPr>
        <p:spPr>
          <a:xfrm>
            <a:off x="4132078" y="866370"/>
            <a:ext cx="3087910" cy="783193"/>
          </a:xfrm>
          <a:prstGeom prst="round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4000" b="1" dirty="0" smtClean="0">
                <a:solidFill>
                  <a:srgbClr val="FF0000"/>
                </a:solidFill>
              </a:rPr>
              <a:t>MALS in HCC</a:t>
            </a:r>
            <a:endParaRPr lang="it-IT" sz="4000" b="1" dirty="0">
              <a:solidFill>
                <a:srgbClr val="FF0000"/>
              </a:solidFill>
            </a:endParaRPr>
          </a:p>
        </p:txBody>
      </p:sp>
      <p:pic>
        <p:nvPicPr>
          <p:cNvPr id="16" name="Immagin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117" y="159603"/>
            <a:ext cx="2282235" cy="12780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69784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ED6CF2FA-8FF0-6B8A-BD77-5134EB664E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4526" y="54575"/>
            <a:ext cx="2997216" cy="64543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b">
            <a:normAutofit fontScale="90000"/>
          </a:bodyPr>
          <a:lstStyle/>
          <a:p>
            <a:r>
              <a:rPr lang="it-IT" sz="3600" b="1" dirty="0" err="1"/>
              <a:t>Introduction</a:t>
            </a:r>
            <a:endParaRPr lang="it-IT" sz="3600" dirty="0"/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xmlns="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599" y="1963066"/>
            <a:ext cx="11553825" cy="4810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988" y="139528"/>
            <a:ext cx="1920406" cy="2377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2328" y="-12788"/>
            <a:ext cx="850523" cy="8505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4163EA03-324C-0EC5-2616-3CEABC1B1812}"/>
              </a:ext>
            </a:extLst>
          </p:cNvPr>
          <p:cNvSpPr txBox="1"/>
          <p:nvPr/>
        </p:nvSpPr>
        <p:spPr>
          <a:xfrm>
            <a:off x="680834" y="960684"/>
            <a:ext cx="11315351" cy="51077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2400" dirty="0"/>
              <a:t>HCC </a:t>
            </a:r>
            <a:r>
              <a:rPr lang="it-IT" sz="2400" dirty="0" err="1"/>
              <a:t>is</a:t>
            </a:r>
            <a:r>
              <a:rPr lang="it-IT" sz="2400" dirty="0"/>
              <a:t> a good </a:t>
            </a:r>
            <a:r>
              <a:rPr lang="it-IT" sz="2400" dirty="0" err="1"/>
              <a:t>indication</a:t>
            </a:r>
            <a:r>
              <a:rPr lang="it-IT" sz="2400" dirty="0"/>
              <a:t> for </a:t>
            </a:r>
            <a:r>
              <a:rPr lang="it-IT" sz="2400" dirty="0" err="1"/>
              <a:t>laparoscopic</a:t>
            </a:r>
            <a:r>
              <a:rPr lang="it-IT" sz="2400" dirty="0"/>
              <a:t> </a:t>
            </a:r>
            <a:r>
              <a:rPr lang="it-IT" sz="2400" dirty="0" err="1"/>
              <a:t>approach</a:t>
            </a:r>
            <a:r>
              <a:rPr lang="it-IT" sz="2400" dirty="0"/>
              <a:t> </a:t>
            </a:r>
            <a:r>
              <a:rPr lang="it-IT" sz="2400" dirty="0" err="1"/>
              <a:t>even</a:t>
            </a:r>
            <a:r>
              <a:rPr lang="it-IT" sz="2400" dirty="0"/>
              <a:t> due to the </a:t>
            </a:r>
            <a:r>
              <a:rPr lang="it-IT" sz="2400" dirty="0" err="1"/>
              <a:t>presence</a:t>
            </a:r>
            <a:r>
              <a:rPr lang="it-IT" sz="2400" dirty="0"/>
              <a:t> of </a:t>
            </a:r>
            <a:r>
              <a:rPr lang="it-IT" sz="2400" dirty="0" err="1"/>
              <a:t>cirrhosis</a:t>
            </a:r>
            <a:endParaRPr lang="it-IT" sz="2400" dirty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81441" y="81754"/>
            <a:ext cx="609653" cy="658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58106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ED6CF2FA-8FF0-6B8A-BD77-5134EB664E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49557" y="167558"/>
            <a:ext cx="2997216" cy="70288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b">
            <a:normAutofit/>
          </a:bodyPr>
          <a:lstStyle/>
          <a:p>
            <a:r>
              <a:rPr lang="it-IT" sz="3600" b="1" dirty="0" err="1"/>
              <a:t>Introduction</a:t>
            </a:r>
            <a:endParaRPr lang="it-IT" sz="3600" dirty="0"/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xmlns="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619" y="156701"/>
            <a:ext cx="1920406" cy="2377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166" y="1038005"/>
            <a:ext cx="9528931" cy="55576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0243" y="59015"/>
            <a:ext cx="781757" cy="7817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D2CAD889-B128-1D78-FF1F-D4C09CC52F9E}"/>
              </a:ext>
            </a:extLst>
          </p:cNvPr>
          <p:cNvSpPr txBox="1"/>
          <p:nvPr/>
        </p:nvSpPr>
        <p:spPr>
          <a:xfrm>
            <a:off x="9721883" y="2343371"/>
            <a:ext cx="2281778" cy="250924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2400" dirty="0"/>
              <a:t>MALS show </a:t>
            </a:r>
            <a:r>
              <a:rPr lang="it-IT" sz="2400" dirty="0" err="1"/>
              <a:t>it’s</a:t>
            </a:r>
            <a:r>
              <a:rPr lang="it-IT" sz="2400" dirty="0"/>
              <a:t> </a:t>
            </a:r>
            <a:r>
              <a:rPr lang="it-IT" sz="2400" dirty="0" err="1"/>
              <a:t>superiority</a:t>
            </a:r>
            <a:r>
              <a:rPr lang="it-IT" sz="2400" dirty="0"/>
              <a:t> or non </a:t>
            </a:r>
            <a:r>
              <a:rPr lang="it-IT" sz="2400" dirty="0" err="1"/>
              <a:t>inferiority</a:t>
            </a:r>
            <a:r>
              <a:rPr lang="it-IT" sz="2400" dirty="0"/>
              <a:t> in HCC setting </a:t>
            </a:r>
            <a:r>
              <a:rPr lang="it-IT" sz="2400" dirty="0" err="1"/>
              <a:t>compared</a:t>
            </a:r>
            <a:r>
              <a:rPr lang="it-IT" sz="2400" dirty="0"/>
              <a:t> to OLR</a:t>
            </a: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7542" y="123521"/>
            <a:ext cx="609653" cy="658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0208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ma 2"/>
          <p:cNvGraphicFramePr/>
          <p:nvPr>
            <p:extLst>
              <p:ext uri="{D42A27DB-BD31-4B8C-83A1-F6EECF244321}">
                <p14:modId xmlns:p14="http://schemas.microsoft.com/office/powerpoint/2010/main" val="1608089867"/>
              </p:ext>
            </p:extLst>
          </p:nvPr>
        </p:nvGraphicFramePr>
        <p:xfrm>
          <a:off x="1325510" y="1794029"/>
          <a:ext cx="9446568" cy="4951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asellaDiTesto 3"/>
          <p:cNvSpPr txBox="1"/>
          <p:nvPr/>
        </p:nvSpPr>
        <p:spPr>
          <a:xfrm>
            <a:off x="2550815" y="5641348"/>
            <a:ext cx="1204332" cy="71508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3600" dirty="0" err="1"/>
              <a:t>huge</a:t>
            </a:r>
            <a:endParaRPr lang="it-IT" sz="3600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6184784" y="5597473"/>
            <a:ext cx="1711860" cy="78319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2000" dirty="0"/>
              <a:t>Major </a:t>
            </a:r>
            <a:r>
              <a:rPr lang="it-IT" sz="2000" dirty="0" err="1"/>
              <a:t>hepatectomy</a:t>
            </a:r>
            <a:endParaRPr lang="it-IT" sz="2000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7688022" y="2865003"/>
            <a:ext cx="2281887" cy="78319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2000" dirty="0"/>
              <a:t>Postero-</a:t>
            </a:r>
            <a:r>
              <a:rPr lang="it-IT" sz="2000" dirty="0" err="1"/>
              <a:t>superior</a:t>
            </a:r>
            <a:r>
              <a:rPr lang="it-IT" sz="2000" dirty="0"/>
              <a:t> </a:t>
            </a:r>
            <a:r>
              <a:rPr lang="it-IT" sz="2000" dirty="0" err="1"/>
              <a:t>segments</a:t>
            </a:r>
            <a:endParaRPr lang="it-IT" sz="2000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10269483" y="5742932"/>
            <a:ext cx="1293541" cy="51077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2400" dirty="0"/>
              <a:t>Child B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378823" y="3074439"/>
            <a:ext cx="1304693" cy="51077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2400" dirty="0" err="1"/>
              <a:t>elderly</a:t>
            </a:r>
            <a:endParaRPr lang="it-IT" sz="2400" dirty="0"/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3943434"/>
            <a:ext cx="2005651" cy="6523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05651" y="3692288"/>
            <a:ext cx="2004423" cy="11949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99AAD16A-B2FC-C50F-4FDA-8797C536F83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10074" y="3658757"/>
            <a:ext cx="2004423" cy="12619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ED64F49A-1A82-44B3-8B0B-834B5732E09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17658" y="3658757"/>
            <a:ext cx="2002686" cy="12741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id="{2AE36F5E-167D-D392-877E-1A9F5D0C051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96644" y="3947603"/>
            <a:ext cx="1918010" cy="8474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Immagine 16">
            <a:extLst>
              <a:ext uri="{FF2B5EF4-FFF2-40B4-BE49-F238E27FC236}">
                <a16:creationId xmlns:a16="http://schemas.microsoft.com/office/drawing/2014/main" id="{42D7E843-0CF6-9D4E-1D3C-51478561D39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87977" y="3882314"/>
            <a:ext cx="2371828" cy="10120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376290A7-5502-954A-BB77-3853EB3D8292}"/>
              </a:ext>
            </a:extLst>
          </p:cNvPr>
          <p:cNvSpPr txBox="1"/>
          <p:nvPr/>
        </p:nvSpPr>
        <p:spPr>
          <a:xfrm>
            <a:off x="6725553" y="120488"/>
            <a:ext cx="5230761" cy="919401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2400" dirty="0" err="1"/>
              <a:t>Laparoscopic</a:t>
            </a:r>
            <a:r>
              <a:rPr lang="it-IT" sz="2400" dirty="0"/>
              <a:t> </a:t>
            </a:r>
            <a:r>
              <a:rPr lang="it-IT" sz="2400" dirty="0" err="1"/>
              <a:t>approach</a:t>
            </a:r>
            <a:r>
              <a:rPr lang="it-IT" sz="2400" dirty="0"/>
              <a:t> cover </a:t>
            </a:r>
            <a:r>
              <a:rPr lang="it-IT" sz="2400" dirty="0" err="1"/>
              <a:t>all</a:t>
            </a:r>
            <a:r>
              <a:rPr lang="it-IT" sz="2400" dirty="0"/>
              <a:t> the </a:t>
            </a:r>
            <a:r>
              <a:rPr lang="it-IT" sz="2400" dirty="0" err="1"/>
              <a:t>spectrum</a:t>
            </a:r>
            <a:r>
              <a:rPr lang="it-IT" sz="2400" dirty="0"/>
              <a:t> of  </a:t>
            </a:r>
            <a:r>
              <a:rPr lang="it-IT" sz="2400" dirty="0" err="1"/>
              <a:t>liver</a:t>
            </a:r>
            <a:r>
              <a:rPr lang="it-IT" sz="2400" dirty="0"/>
              <a:t> </a:t>
            </a:r>
            <a:r>
              <a:rPr lang="it-IT" sz="2400" dirty="0" err="1"/>
              <a:t>resection</a:t>
            </a:r>
            <a:r>
              <a:rPr lang="it-IT" sz="2400" dirty="0"/>
              <a:t> for </a:t>
            </a:r>
            <a:r>
              <a:rPr lang="it-IT" sz="2400" dirty="0" err="1"/>
              <a:t>hcc</a:t>
            </a:r>
            <a:endParaRPr lang="it-IT" sz="2400" dirty="0"/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3824F2B2-6C57-408C-5C32-4B20E50C53A7}"/>
              </a:ext>
            </a:extLst>
          </p:cNvPr>
          <p:cNvSpPr txBox="1"/>
          <p:nvPr/>
        </p:nvSpPr>
        <p:spPr>
          <a:xfrm>
            <a:off x="6725554" y="1130599"/>
            <a:ext cx="3667384" cy="180474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2000" dirty="0" err="1"/>
              <a:t>Advantage</a:t>
            </a:r>
            <a:endParaRPr lang="it-IT" sz="2000" dirty="0"/>
          </a:p>
          <a:p>
            <a:r>
              <a:rPr lang="it-IT" sz="2000" dirty="0" err="1"/>
              <a:t>Less</a:t>
            </a:r>
            <a:r>
              <a:rPr lang="it-IT" sz="2000" dirty="0"/>
              <a:t> </a:t>
            </a:r>
            <a:r>
              <a:rPr lang="it-IT" sz="2000" dirty="0" err="1"/>
              <a:t>blood</a:t>
            </a:r>
            <a:r>
              <a:rPr lang="it-IT" sz="2000" dirty="0"/>
              <a:t> </a:t>
            </a:r>
            <a:r>
              <a:rPr lang="it-IT" sz="2000" dirty="0" err="1"/>
              <a:t>loss</a:t>
            </a:r>
            <a:endParaRPr lang="it-IT" sz="2000" dirty="0"/>
          </a:p>
          <a:p>
            <a:r>
              <a:rPr lang="it-IT" sz="2000" dirty="0" err="1"/>
              <a:t>Diminished</a:t>
            </a:r>
            <a:r>
              <a:rPr lang="it-IT" sz="2000" dirty="0"/>
              <a:t> POA</a:t>
            </a:r>
          </a:p>
          <a:p>
            <a:r>
              <a:rPr lang="it-IT" sz="2000" dirty="0"/>
              <a:t>Shorter LOS</a:t>
            </a:r>
          </a:p>
          <a:p>
            <a:r>
              <a:rPr lang="it-IT" sz="2000" dirty="0" err="1"/>
              <a:t>Similar</a:t>
            </a:r>
            <a:r>
              <a:rPr lang="it-IT" sz="2000" dirty="0"/>
              <a:t> </a:t>
            </a:r>
            <a:r>
              <a:rPr lang="it-IT" sz="2000" dirty="0" err="1"/>
              <a:t>oncological</a:t>
            </a:r>
            <a:r>
              <a:rPr lang="it-IT" sz="2000" dirty="0"/>
              <a:t> </a:t>
            </a:r>
            <a:r>
              <a:rPr lang="it-IT" sz="2000" dirty="0" err="1"/>
              <a:t>outcomes</a:t>
            </a:r>
            <a:endParaRPr lang="it-IT" sz="2000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56050" y="6389040"/>
            <a:ext cx="1920406" cy="2377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543" y="5922490"/>
            <a:ext cx="916351" cy="9163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Immagin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7405" y="127320"/>
            <a:ext cx="6019335" cy="8729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Immagine 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7222" y="1122168"/>
            <a:ext cx="3701267" cy="16140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1170" y="6134105"/>
            <a:ext cx="609653" cy="658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" name="Freccia a destra 19"/>
          <p:cNvSpPr/>
          <p:nvPr/>
        </p:nvSpPr>
        <p:spPr>
          <a:xfrm>
            <a:off x="2375210" y="6253711"/>
            <a:ext cx="7214839" cy="682348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600" dirty="0" err="1" smtClean="0">
                <a:solidFill>
                  <a:schemeClr val="tx1"/>
                </a:solidFill>
              </a:rPr>
              <a:t>complexity</a:t>
            </a:r>
            <a:endParaRPr lang="it-IT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46300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ED6CF2FA-8FF0-6B8A-BD77-5134EB664E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5580" y="343224"/>
            <a:ext cx="2494092" cy="55087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b">
            <a:normAutofit fontScale="90000"/>
          </a:bodyPr>
          <a:lstStyle/>
          <a:p>
            <a:r>
              <a:rPr lang="it-IT" sz="3600" b="1" dirty="0" err="1"/>
              <a:t>Introduction</a:t>
            </a:r>
            <a:endParaRPr lang="it-IT" sz="3600" dirty="0"/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xmlns="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245" y="259905"/>
            <a:ext cx="1920406" cy="2377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33" y="2761526"/>
            <a:ext cx="5876834" cy="35218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8300" y="2826200"/>
            <a:ext cx="5980310" cy="34571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82930" y="55092"/>
            <a:ext cx="785680" cy="7856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CasellaDiTesto 4"/>
          <p:cNvSpPr txBox="1"/>
          <p:nvPr/>
        </p:nvSpPr>
        <p:spPr>
          <a:xfrm>
            <a:off x="2112656" y="1907186"/>
            <a:ext cx="8143380" cy="64698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3200" dirty="0" err="1"/>
              <a:t>Robust</a:t>
            </a:r>
            <a:r>
              <a:rPr lang="it-IT" sz="3200" dirty="0"/>
              <a:t> data </a:t>
            </a:r>
            <a:r>
              <a:rPr lang="it-IT" sz="3200" dirty="0" err="1"/>
              <a:t>regarding</a:t>
            </a:r>
            <a:r>
              <a:rPr lang="it-IT" sz="3200" dirty="0"/>
              <a:t> the </a:t>
            </a:r>
            <a:r>
              <a:rPr lang="it-IT" sz="3200" dirty="0" err="1"/>
              <a:t>advantages</a:t>
            </a:r>
            <a:r>
              <a:rPr lang="it-IT" sz="3200" dirty="0"/>
              <a:t> of MALS</a:t>
            </a: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73277" y="118719"/>
            <a:ext cx="609653" cy="658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41946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RetrospectVTI">
  <a:themeElements>
    <a:clrScheme name="Blu caldo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2167526_TF33476885.potx" id="{67A3B757-088A-4997-AD47-EBBB609AAF73}" vid="{61F4B085-7BC3-43AB-AFF0-C8B68BB76BF9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AE232EBB592D7C4485ED84DE21CCDA7C" ma:contentTypeVersion="14" ma:contentTypeDescription="Creare un nuovo documento." ma:contentTypeScope="" ma:versionID="b968e75a6466004a973387c499129cfe">
  <xsd:schema xmlns:xsd="http://www.w3.org/2001/XMLSchema" xmlns:xs="http://www.w3.org/2001/XMLSchema" xmlns:p="http://schemas.microsoft.com/office/2006/metadata/properties" xmlns:ns3="45c96164-2826-4e2e-a1b4-035fb86c575f" xmlns:ns4="86fc8bbd-4088-49b3-af11-fa1f87fcc706" targetNamespace="http://schemas.microsoft.com/office/2006/metadata/properties" ma:root="true" ma:fieldsID="8e4afb10b7419b05902da8fe4c0c1138" ns3:_="" ns4:_="">
    <xsd:import namespace="45c96164-2826-4e2e-a1b4-035fb86c575f"/>
    <xsd:import namespace="86fc8bbd-4088-49b3-af11-fa1f87fcc70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c96164-2826-4e2e-a1b4-035fb86c575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fc8bbd-4088-49b3-af11-fa1f87fcc706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9" nillable="true" ma:displayName="Hash suggerimento condivisione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9188E65-A15E-4DD1-8203-A62D7AEC7AD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863A1FB-1442-4551-86ED-F1609893EF3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5c96164-2826-4e2e-a1b4-035fb86c575f"/>
    <ds:schemaRef ds:uri="86fc8bbd-4088-49b3-af11-fa1f87fcc70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F89E1C7-01FF-4654-BBA0-0876CF3389C2}">
  <ds:schemaRefs>
    <ds:schemaRef ds:uri="http://schemas.openxmlformats.org/package/2006/metadata/core-properties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purl.org/dc/terms/"/>
    <ds:schemaRef ds:uri="http://purl.org/dc/dcmitype/"/>
    <ds:schemaRef ds:uri="86fc8bbd-4088-49b3-af11-fa1f87fcc706"/>
    <ds:schemaRef ds:uri="45c96164-2826-4e2e-a1b4-035fb86c575f"/>
    <ds:schemaRef ds:uri="http://schemas.microsoft.com/office/infopath/2007/PartnerControl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18730</TotalTime>
  <Words>898</Words>
  <Application>Microsoft Office PowerPoint</Application>
  <PresentationFormat>Widescreen</PresentationFormat>
  <Paragraphs>176</Paragraphs>
  <Slides>30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30</vt:i4>
      </vt:variant>
    </vt:vector>
  </HeadingPairs>
  <TitlesOfParts>
    <vt:vector size="38" baseType="lpstr">
      <vt:lpstr>Aptos</vt:lpstr>
      <vt:lpstr>Arial</vt:lpstr>
      <vt:lpstr>Calibri</vt:lpstr>
      <vt:lpstr>Calibri Light</vt:lpstr>
      <vt:lpstr>Tw Cen MT</vt:lpstr>
      <vt:lpstr>Wingdings</vt:lpstr>
      <vt:lpstr>Tema di Office</vt:lpstr>
      <vt:lpstr>RetrospectVTI</vt:lpstr>
      <vt:lpstr>Presentazione standard di PowerPoint</vt:lpstr>
      <vt:lpstr>Introduction</vt:lpstr>
      <vt:lpstr>Introduction</vt:lpstr>
      <vt:lpstr>Introduction</vt:lpstr>
      <vt:lpstr>Introduction</vt:lpstr>
      <vt:lpstr>Introduction</vt:lpstr>
      <vt:lpstr>Introduction</vt:lpstr>
      <vt:lpstr>Presentazione standard di PowerPoint</vt:lpstr>
      <vt:lpstr>Introduction</vt:lpstr>
      <vt:lpstr>Introduction</vt:lpstr>
      <vt:lpstr>introduction</vt:lpstr>
      <vt:lpstr>Introduction</vt:lpstr>
      <vt:lpstr>Introduction</vt:lpstr>
      <vt:lpstr>Introduction</vt:lpstr>
      <vt:lpstr>Introduction</vt:lpstr>
      <vt:lpstr>Introduction</vt:lpstr>
      <vt:lpstr>introduction</vt:lpstr>
      <vt:lpstr>Methods</vt:lpstr>
      <vt:lpstr>methods</vt:lpstr>
      <vt:lpstr>methods</vt:lpstr>
      <vt:lpstr>methods</vt:lpstr>
      <vt:lpstr>methods</vt:lpstr>
      <vt:lpstr>methods</vt:lpstr>
      <vt:lpstr>methods</vt:lpstr>
      <vt:lpstr>results</vt:lpstr>
      <vt:lpstr>results</vt:lpstr>
      <vt:lpstr>conclusions</vt:lpstr>
      <vt:lpstr>conclusions</vt:lpstr>
      <vt:lpstr>conclusions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Updates in Liver Surgery</dc:title>
  <dc:creator>Corona Amedeo</dc:creator>
  <cp:lastModifiedBy>ROMANO FABRIZIO 96100</cp:lastModifiedBy>
  <cp:revision>365</cp:revision>
  <dcterms:created xsi:type="dcterms:W3CDTF">2025-02-20T16:31:35Z</dcterms:created>
  <dcterms:modified xsi:type="dcterms:W3CDTF">2025-11-26T14:26:21Z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0x010100AE232EBB592D7C4485ED84DE21CCDA7C</vt:lpwstr>
  </property>
</Properties>
</file>